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5" r:id="rId1"/>
    <p:sldMasterId id="2147483697" r:id="rId2"/>
    <p:sldMasterId id="2147483699" r:id="rId3"/>
    <p:sldMasterId id="2147483702" r:id="rId4"/>
  </p:sldMasterIdLst>
  <p:notesMasterIdLst>
    <p:notesMasterId r:id="rId37"/>
  </p:notesMasterIdLst>
  <p:sldIdLst>
    <p:sldId id="332" r:id="rId5"/>
    <p:sldId id="333" r:id="rId6"/>
    <p:sldId id="334" r:id="rId7"/>
    <p:sldId id="365" r:id="rId8"/>
    <p:sldId id="338" r:id="rId9"/>
    <p:sldId id="339" r:id="rId10"/>
    <p:sldId id="340" r:id="rId11"/>
    <p:sldId id="341" r:id="rId12"/>
    <p:sldId id="342" r:id="rId13"/>
    <p:sldId id="343" r:id="rId14"/>
    <p:sldId id="344" r:id="rId15"/>
    <p:sldId id="345" r:id="rId16"/>
    <p:sldId id="367"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63" r:id="rId31"/>
    <p:sldId id="359" r:id="rId32"/>
    <p:sldId id="360" r:id="rId33"/>
    <p:sldId id="361" r:id="rId34"/>
    <p:sldId id="362" r:id="rId35"/>
    <p:sldId id="366" r:id="rId36"/>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8EB"/>
    <a:srgbClr val="CFE8FF"/>
    <a:srgbClr val="E36846"/>
    <a:srgbClr val="282A2E"/>
    <a:srgbClr val="EBEBEB"/>
    <a:srgbClr val="D3F5E2"/>
    <a:srgbClr val="BFBFBF"/>
    <a:srgbClr val="7DBBFC"/>
    <a:srgbClr val="FFA970"/>
    <a:srgbClr val="FCDFD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p:cViewPr varScale="1">
        <p:scale>
          <a:sx n="120" d="100"/>
          <a:sy n="120" d="100"/>
        </p:scale>
        <p:origin x="-1290"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D3F13-6C3C-45A0-9E14-25D1A9ACA1BC}" type="datetimeFigureOut">
              <a:rPr lang="ru-RU" smtClean="0"/>
              <a:pPr/>
              <a:t>15.02.2024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3AADD-1C6B-4E49-8770-51997EC3B277}" type="slidenum">
              <a:rPr lang="ru-RU" smtClean="0"/>
              <a:pPr/>
              <a:t>‹#›</a:t>
            </a:fld>
            <a:endParaRPr lang="ru-RU"/>
          </a:p>
        </p:txBody>
      </p:sp>
    </p:spTree>
    <p:extLst>
      <p:ext uri="{BB962C8B-B14F-4D97-AF65-F5344CB8AC3E}">
        <p14:creationId xmlns="" xmlns:p14="http://schemas.microsoft.com/office/powerpoint/2010/main" val="394392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6" name="Дата 3">
            <a:extLst>
              <a:ext uri="{FF2B5EF4-FFF2-40B4-BE49-F238E27FC236}">
                <a16:creationId xmlns="" xmlns:a16="http://schemas.microsoft.com/office/drawing/2014/main" id="{A0F82543-C29B-0D5E-DDFB-152EE9B01379}"/>
              </a:ext>
            </a:extLst>
          </p:cNvPr>
          <p:cNvSpPr txBox="1">
            <a:spLocks/>
          </p:cNvSpPr>
          <p:nvPr userDrawn="1"/>
        </p:nvSpPr>
        <p:spPr>
          <a:xfrm>
            <a:off x="692638" y="4376194"/>
            <a:ext cx="731025" cy="273844"/>
          </a:xfrm>
          <a:prstGeom prst="rect">
            <a:avLst/>
          </a:prstGeom>
        </p:spPr>
        <p:txBody>
          <a:bodyPr lIns="68580" tIns="34290" rIns="68580" bIns="34290"/>
          <a:lstStyle>
            <a:defPPr>
              <a:defRPr lang="ru-RU"/>
            </a:defPPr>
            <a:lvl1pPr marL="0" algn="ctr" defTabSz="914400" rtl="0" eaLnBrk="1" latinLnBrk="0" hangingPunct="1">
              <a:defRPr lang="ru-RU" sz="1200" b="1" kern="1200" baseline="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rgbClr val="363194"/>
              </a:solidFill>
              <a:latin typeface="Arial" panose="020B0604020202020204"/>
            </a:endParaRPr>
          </a:p>
        </p:txBody>
      </p:sp>
      <p:sp>
        <p:nvSpPr>
          <p:cNvPr id="3" name="Подзаголовок 2">
            <a:extLst>
              <a:ext uri="{FF2B5EF4-FFF2-40B4-BE49-F238E27FC236}">
                <a16:creationId xmlns="" xmlns:a16="http://schemas.microsoft.com/office/drawing/2014/main" id="{F069DFFB-C6F8-2A44-C30E-91A7BD289FEE}"/>
              </a:ext>
            </a:extLst>
          </p:cNvPr>
          <p:cNvSpPr>
            <a:spLocks noGrp="1"/>
          </p:cNvSpPr>
          <p:nvPr>
            <p:ph type="subTitle" idx="1" hasCustomPrompt="1"/>
          </p:nvPr>
        </p:nvSpPr>
        <p:spPr>
          <a:xfrm>
            <a:off x="694078" y="2450959"/>
            <a:ext cx="4958676" cy="273844"/>
          </a:xfrm>
          <a:prstGeom prst="rect">
            <a:avLst/>
          </a:prstGeom>
        </p:spPr>
        <p:txBody>
          <a:bodyPr lIns="68580" tIns="34290" rIns="68580" bIns="34290">
            <a:normAutofit/>
          </a:bodyPr>
          <a:lstStyle>
            <a:lvl1pPr marL="0" indent="0" algn="l">
              <a:buNone/>
              <a:defRPr sz="150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dirty="0"/>
              <a:t>образец подзаголовка</a:t>
            </a:r>
          </a:p>
        </p:txBody>
      </p:sp>
      <p:sp>
        <p:nvSpPr>
          <p:cNvPr id="9" name="Заголовок 8">
            <a:extLst>
              <a:ext uri="{FF2B5EF4-FFF2-40B4-BE49-F238E27FC236}">
                <a16:creationId xmlns="" xmlns:a16="http://schemas.microsoft.com/office/drawing/2014/main" id="{94E159DB-C40A-1886-8268-3F63F133A1F2}"/>
              </a:ext>
            </a:extLst>
          </p:cNvPr>
          <p:cNvSpPr>
            <a:spLocks noGrp="1"/>
          </p:cNvSpPr>
          <p:nvPr>
            <p:ph type="title" hasCustomPrompt="1"/>
          </p:nvPr>
        </p:nvSpPr>
        <p:spPr>
          <a:xfrm>
            <a:off x="686044" y="2122348"/>
            <a:ext cx="4958676" cy="424946"/>
          </a:xfrm>
          <a:prstGeom prst="rect">
            <a:avLst/>
          </a:prstGeom>
        </p:spPr>
        <p:txBody>
          <a:bodyPr lIns="68580" tIns="34290" rIns="68580" bIns="34290"/>
          <a:lstStyle>
            <a:lvl1pPr>
              <a:defRPr sz="2100" b="1"/>
            </a:lvl1pPr>
          </a:lstStyle>
          <a:p>
            <a:r>
              <a:rPr lang="ru-RU" dirty="0"/>
              <a:t>ОБРАЗЕЦ ЗАГОЛОВКА</a:t>
            </a:r>
          </a:p>
        </p:txBody>
      </p:sp>
      <p:sp>
        <p:nvSpPr>
          <p:cNvPr id="25" name="Дата 24">
            <a:extLst>
              <a:ext uri="{FF2B5EF4-FFF2-40B4-BE49-F238E27FC236}">
                <a16:creationId xmlns="" xmlns:a16="http://schemas.microsoft.com/office/drawing/2014/main" id="{83F37492-9A68-EA6B-3787-2DF4EEF4F9A1}"/>
              </a:ext>
            </a:extLst>
          </p:cNvPr>
          <p:cNvSpPr>
            <a:spLocks noGrp="1"/>
          </p:cNvSpPr>
          <p:nvPr>
            <p:ph type="dt" sz="half" idx="10"/>
          </p:nvPr>
        </p:nvSpPr>
        <p:spPr>
          <a:xfrm>
            <a:off x="702721" y="4351827"/>
            <a:ext cx="754605" cy="273844"/>
          </a:xfrm>
          <a:prstGeom prst="rect">
            <a:avLst/>
          </a:prstGeom>
        </p:spPr>
        <p:txBody>
          <a:bodyPr/>
          <a:lstStyle/>
          <a:p>
            <a:fld id="{66066E51-5F4A-43E2-A6C2-84789929AB13}" type="datetimeFigureOut">
              <a:rPr lang="ru-RU" smtClean="0"/>
              <a:pPr/>
              <a:t>15.02.2024</a:t>
            </a:fld>
            <a:endParaRPr lang="ru-RU" dirty="0"/>
          </a:p>
        </p:txBody>
      </p:sp>
      <p:sp>
        <p:nvSpPr>
          <p:cNvPr id="26" name="Нижний колонтитул 25">
            <a:extLst>
              <a:ext uri="{FF2B5EF4-FFF2-40B4-BE49-F238E27FC236}">
                <a16:creationId xmlns="" xmlns:a16="http://schemas.microsoft.com/office/drawing/2014/main" id="{F09EB815-7309-2FB6-E4DD-20C2ACDB6378}"/>
              </a:ext>
            </a:extLst>
          </p:cNvPr>
          <p:cNvSpPr>
            <a:spLocks noGrp="1"/>
          </p:cNvSpPr>
          <p:nvPr>
            <p:ph type="ftr" sz="quarter" idx="11"/>
          </p:nvPr>
        </p:nvSpPr>
        <p:spPr>
          <a:xfrm>
            <a:off x="1538655" y="4351826"/>
            <a:ext cx="3086100" cy="273844"/>
          </a:xfrm>
          <a:prstGeom prst="rect">
            <a:avLst/>
          </a:prstGeom>
        </p:spPr>
        <p:txBody>
          <a:bodyPr/>
          <a:lstStyle/>
          <a:p>
            <a:endParaRPr lang="ru-RU" dirty="0"/>
          </a:p>
        </p:txBody>
      </p:sp>
    </p:spTree>
    <p:extLst>
      <p:ext uri="{BB962C8B-B14F-4D97-AF65-F5344CB8AC3E}">
        <p14:creationId xmlns="" xmlns:p14="http://schemas.microsoft.com/office/powerpoint/2010/main" val="125573396"/>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pos="642" userDrawn="1">
          <p15:clr>
            <a:srgbClr val="FBAE40"/>
          </p15:clr>
        </p15:guide>
        <p15:guide id="4" orient="horz" pos="200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Изображение с текстом_2">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821B21DE-85EE-6E42-463C-EB834293C958}"/>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0" name="Заголовок 1">
            <a:extLst>
              <a:ext uri="{FF2B5EF4-FFF2-40B4-BE49-F238E27FC236}">
                <a16:creationId xmlns="" xmlns:a16="http://schemas.microsoft.com/office/drawing/2014/main" id="{CA69C4E8-77D3-0194-6E1F-8CDAC0790DC9}"/>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12" name="Рисунок 11">
            <a:extLst>
              <a:ext uri="{FF2B5EF4-FFF2-40B4-BE49-F238E27FC236}">
                <a16:creationId xmlns="" xmlns:a16="http://schemas.microsoft.com/office/drawing/2014/main" id="{826B263B-E390-012A-5F0A-39E844838383}"/>
              </a:ext>
            </a:extLst>
          </p:cNvPr>
          <p:cNvSpPr>
            <a:spLocks noGrp="1"/>
          </p:cNvSpPr>
          <p:nvPr>
            <p:ph type="pic" sz="quarter" idx="12"/>
          </p:nvPr>
        </p:nvSpPr>
        <p:spPr>
          <a:xfrm>
            <a:off x="3429375" y="1389462"/>
            <a:ext cx="4894298" cy="2707481"/>
          </a:xfrm>
          <a:prstGeom prst="roundRect">
            <a:avLst>
              <a:gd name="adj" fmla="val 3281"/>
            </a:avLst>
          </a:prstGeom>
        </p:spPr>
        <p:txBody>
          <a:bodyPr lIns="68577" tIns="34289" rIns="68577" bIns="34289"/>
          <a:lstStyle/>
          <a:p>
            <a:endParaRPr lang="ru-RU"/>
          </a:p>
        </p:txBody>
      </p:sp>
      <p:sp>
        <p:nvSpPr>
          <p:cNvPr id="4" name="Текст 14">
            <a:extLst>
              <a:ext uri="{FF2B5EF4-FFF2-40B4-BE49-F238E27FC236}">
                <a16:creationId xmlns="" xmlns:a16="http://schemas.microsoft.com/office/drawing/2014/main" id="{CFD94AFF-47FA-B07D-6D6E-1B1434C57BC9}"/>
              </a:ext>
            </a:extLst>
          </p:cNvPr>
          <p:cNvSpPr>
            <a:spLocks noGrp="1"/>
          </p:cNvSpPr>
          <p:nvPr>
            <p:ph type="body" sz="quarter" idx="14"/>
          </p:nvPr>
        </p:nvSpPr>
        <p:spPr>
          <a:xfrm>
            <a:off x="449746" y="1389459"/>
            <a:ext cx="2618307" cy="2707482"/>
          </a:xfrm>
          <a:prstGeom prst="rect">
            <a:avLst/>
          </a:prstGeom>
        </p:spPr>
        <p:txBody>
          <a:bodyPr lIns="68577" tIns="34289" rIns="68577" bIns="34289"/>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 name="Текст 7">
            <a:extLst>
              <a:ext uri="{FF2B5EF4-FFF2-40B4-BE49-F238E27FC236}">
                <a16:creationId xmlns="" xmlns:a16="http://schemas.microsoft.com/office/drawing/2014/main" id="{A5609147-C3F3-A48D-6473-3423B8E24B16}"/>
              </a:ext>
            </a:extLst>
          </p:cNvPr>
          <p:cNvSpPr>
            <a:spLocks noGrp="1"/>
          </p:cNvSpPr>
          <p:nvPr>
            <p:ph type="body" sz="quarter" idx="15"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5" name="Нижний колонтитул 3">
            <a:extLst>
              <a:ext uri="{FF2B5EF4-FFF2-40B4-BE49-F238E27FC236}">
                <a16:creationId xmlns="" xmlns:a16="http://schemas.microsoft.com/office/drawing/2014/main" id="{C8075BC7-29F4-10A7-6099-61883186610E}"/>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504745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Два изображения">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821B21DE-85EE-6E42-463C-EB834293C958}"/>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0" name="Заголовок 1">
            <a:extLst>
              <a:ext uri="{FF2B5EF4-FFF2-40B4-BE49-F238E27FC236}">
                <a16:creationId xmlns="" xmlns:a16="http://schemas.microsoft.com/office/drawing/2014/main" id="{CA69C4E8-77D3-0194-6E1F-8CDAC0790DC9}"/>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chemeClr val="accent1"/>
                </a:solidFill>
              </a:defRPr>
            </a:lvl1pPr>
          </a:lstStyle>
          <a:p>
            <a:r>
              <a:rPr lang="ru-RU" dirty="0"/>
              <a:t>ОБРАЗЕЦ ЗАГОЛОВКА</a:t>
            </a:r>
          </a:p>
        </p:txBody>
      </p:sp>
      <p:sp>
        <p:nvSpPr>
          <p:cNvPr id="12" name="Рисунок 11">
            <a:extLst>
              <a:ext uri="{FF2B5EF4-FFF2-40B4-BE49-F238E27FC236}">
                <a16:creationId xmlns="" xmlns:a16="http://schemas.microsoft.com/office/drawing/2014/main" id="{826B263B-E390-012A-5F0A-39E844838383}"/>
              </a:ext>
            </a:extLst>
          </p:cNvPr>
          <p:cNvSpPr>
            <a:spLocks noGrp="1"/>
          </p:cNvSpPr>
          <p:nvPr>
            <p:ph type="pic" sz="quarter" idx="12"/>
          </p:nvPr>
        </p:nvSpPr>
        <p:spPr>
          <a:xfrm>
            <a:off x="2878933" y="1389462"/>
            <a:ext cx="2291954" cy="2707481"/>
          </a:xfrm>
          <a:prstGeom prst="roundRect">
            <a:avLst>
              <a:gd name="adj" fmla="val 3281"/>
            </a:avLst>
          </a:prstGeom>
        </p:spPr>
        <p:txBody>
          <a:bodyPr lIns="68577" tIns="34289" rIns="68577" bIns="34289"/>
          <a:lstStyle/>
          <a:p>
            <a:endParaRPr lang="ru-RU"/>
          </a:p>
        </p:txBody>
      </p:sp>
      <p:sp>
        <p:nvSpPr>
          <p:cNvPr id="13" name="Рисунок 11">
            <a:extLst>
              <a:ext uri="{FF2B5EF4-FFF2-40B4-BE49-F238E27FC236}">
                <a16:creationId xmlns="" xmlns:a16="http://schemas.microsoft.com/office/drawing/2014/main" id="{1B70D70E-2EE6-BF62-5660-FF6CFAD0E63D}"/>
              </a:ext>
            </a:extLst>
          </p:cNvPr>
          <p:cNvSpPr>
            <a:spLocks noGrp="1"/>
          </p:cNvSpPr>
          <p:nvPr>
            <p:ph type="pic" sz="quarter" idx="13"/>
          </p:nvPr>
        </p:nvSpPr>
        <p:spPr>
          <a:xfrm>
            <a:off x="5481276" y="1389462"/>
            <a:ext cx="3939450" cy="2707481"/>
          </a:xfrm>
          <a:prstGeom prst="roundRect">
            <a:avLst>
              <a:gd name="adj" fmla="val 3281"/>
            </a:avLst>
          </a:prstGeom>
        </p:spPr>
        <p:txBody>
          <a:bodyPr lIns="68577" tIns="34289" rIns="68577" bIns="34289"/>
          <a:lstStyle/>
          <a:p>
            <a:endParaRPr lang="ru-RU"/>
          </a:p>
        </p:txBody>
      </p:sp>
      <p:sp>
        <p:nvSpPr>
          <p:cNvPr id="15" name="Текст 14">
            <a:extLst>
              <a:ext uri="{FF2B5EF4-FFF2-40B4-BE49-F238E27FC236}">
                <a16:creationId xmlns="" xmlns:a16="http://schemas.microsoft.com/office/drawing/2014/main" id="{5B3B671A-5AD2-35DA-9E7E-3AE2D169484F}"/>
              </a:ext>
            </a:extLst>
          </p:cNvPr>
          <p:cNvSpPr>
            <a:spLocks noGrp="1"/>
          </p:cNvSpPr>
          <p:nvPr>
            <p:ph type="body" sz="quarter" idx="14"/>
          </p:nvPr>
        </p:nvSpPr>
        <p:spPr>
          <a:xfrm>
            <a:off x="449746" y="1389459"/>
            <a:ext cx="1968414" cy="2707482"/>
          </a:xfrm>
          <a:prstGeom prst="rect">
            <a:avLst/>
          </a:prstGeom>
        </p:spPr>
        <p:txBody>
          <a:bodyPr lIns="68577" tIns="34289" rIns="68577" bIns="34289"/>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 name="Номер слайда 4">
            <a:extLst>
              <a:ext uri="{FF2B5EF4-FFF2-40B4-BE49-F238E27FC236}">
                <a16:creationId xmlns="" xmlns:a16="http://schemas.microsoft.com/office/drawing/2014/main" id="{50E73817-7DF2-7F29-C8B8-0FFF36405A83}"/>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4" name="Текст 7">
            <a:extLst>
              <a:ext uri="{FF2B5EF4-FFF2-40B4-BE49-F238E27FC236}">
                <a16:creationId xmlns="" xmlns:a16="http://schemas.microsoft.com/office/drawing/2014/main" id="{DBBDEB4D-C5A4-7A07-798C-EA53C745A770}"/>
              </a:ext>
            </a:extLst>
          </p:cNvPr>
          <p:cNvSpPr>
            <a:spLocks noGrp="1"/>
          </p:cNvSpPr>
          <p:nvPr>
            <p:ph type="body" sz="quarter" idx="15"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7" name="Нижний колонтитул 3">
            <a:extLst>
              <a:ext uri="{FF2B5EF4-FFF2-40B4-BE49-F238E27FC236}">
                <a16:creationId xmlns="" xmlns:a16="http://schemas.microsoft.com/office/drawing/2014/main" id="{245DBB21-2694-9011-C1A0-751E006724B6}"/>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2556792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ри изображения">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821B21DE-85EE-6E42-463C-EB834293C958}"/>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0" name="Заголовок 1">
            <a:extLst>
              <a:ext uri="{FF2B5EF4-FFF2-40B4-BE49-F238E27FC236}">
                <a16:creationId xmlns="" xmlns:a16="http://schemas.microsoft.com/office/drawing/2014/main" id="{CA69C4E8-77D3-0194-6E1F-8CDAC0790DC9}"/>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12" name="Рисунок 11">
            <a:extLst>
              <a:ext uri="{FF2B5EF4-FFF2-40B4-BE49-F238E27FC236}">
                <a16:creationId xmlns="" xmlns:a16="http://schemas.microsoft.com/office/drawing/2014/main" id="{826B263B-E390-012A-5F0A-39E844838383}"/>
              </a:ext>
            </a:extLst>
          </p:cNvPr>
          <p:cNvSpPr>
            <a:spLocks noGrp="1"/>
          </p:cNvSpPr>
          <p:nvPr>
            <p:ph type="pic" sz="quarter" idx="12"/>
          </p:nvPr>
        </p:nvSpPr>
        <p:spPr>
          <a:xfrm>
            <a:off x="3429376" y="1389462"/>
            <a:ext cx="2291954" cy="2707481"/>
          </a:xfrm>
          <a:prstGeom prst="roundRect">
            <a:avLst>
              <a:gd name="adj" fmla="val 3281"/>
            </a:avLst>
          </a:prstGeom>
        </p:spPr>
        <p:txBody>
          <a:bodyPr lIns="68577" tIns="34289" rIns="68577" bIns="34289"/>
          <a:lstStyle/>
          <a:p>
            <a:endParaRPr lang="ru-RU"/>
          </a:p>
        </p:txBody>
      </p:sp>
      <p:sp>
        <p:nvSpPr>
          <p:cNvPr id="2" name="Рисунок 11">
            <a:extLst>
              <a:ext uri="{FF2B5EF4-FFF2-40B4-BE49-F238E27FC236}">
                <a16:creationId xmlns="" xmlns:a16="http://schemas.microsoft.com/office/drawing/2014/main" id="{69466542-69BD-7C3F-0AD3-286F33486761}"/>
              </a:ext>
            </a:extLst>
          </p:cNvPr>
          <p:cNvSpPr>
            <a:spLocks noGrp="1"/>
          </p:cNvSpPr>
          <p:nvPr>
            <p:ph type="pic" sz="quarter" idx="13"/>
          </p:nvPr>
        </p:nvSpPr>
        <p:spPr>
          <a:xfrm>
            <a:off x="6031720" y="1389462"/>
            <a:ext cx="2291954" cy="2707481"/>
          </a:xfrm>
          <a:prstGeom prst="roundRect">
            <a:avLst>
              <a:gd name="adj" fmla="val 3281"/>
            </a:avLst>
          </a:prstGeom>
        </p:spPr>
        <p:txBody>
          <a:bodyPr lIns="68577" tIns="34289" rIns="68577" bIns="34289"/>
          <a:lstStyle/>
          <a:p>
            <a:endParaRPr lang="ru-RU"/>
          </a:p>
        </p:txBody>
      </p:sp>
      <p:sp>
        <p:nvSpPr>
          <p:cNvPr id="3" name="Рисунок 11">
            <a:extLst>
              <a:ext uri="{FF2B5EF4-FFF2-40B4-BE49-F238E27FC236}">
                <a16:creationId xmlns="" xmlns:a16="http://schemas.microsoft.com/office/drawing/2014/main" id="{3471242F-CCB7-688C-7FF7-2E77CEAC1F13}"/>
              </a:ext>
            </a:extLst>
          </p:cNvPr>
          <p:cNvSpPr>
            <a:spLocks noGrp="1"/>
          </p:cNvSpPr>
          <p:nvPr>
            <p:ph type="pic" sz="quarter" idx="14"/>
          </p:nvPr>
        </p:nvSpPr>
        <p:spPr>
          <a:xfrm>
            <a:off x="827032" y="1389462"/>
            <a:ext cx="2291954" cy="2707481"/>
          </a:xfrm>
          <a:prstGeom prst="roundRect">
            <a:avLst>
              <a:gd name="adj" fmla="val 3281"/>
            </a:avLst>
          </a:prstGeom>
        </p:spPr>
        <p:txBody>
          <a:bodyPr lIns="68577" tIns="34289" rIns="68577" bIns="34289"/>
          <a:lstStyle/>
          <a:p>
            <a:endParaRPr lang="ru-RU"/>
          </a:p>
        </p:txBody>
      </p:sp>
      <p:sp>
        <p:nvSpPr>
          <p:cNvPr id="5" name="Номер слайда 4">
            <a:extLst>
              <a:ext uri="{FF2B5EF4-FFF2-40B4-BE49-F238E27FC236}">
                <a16:creationId xmlns="" xmlns:a16="http://schemas.microsoft.com/office/drawing/2014/main" id="{629AC462-0E67-2B17-CA38-A795A2BB5CB7}"/>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Текст 7">
            <a:extLst>
              <a:ext uri="{FF2B5EF4-FFF2-40B4-BE49-F238E27FC236}">
                <a16:creationId xmlns="" xmlns:a16="http://schemas.microsoft.com/office/drawing/2014/main" id="{00D34DBF-06F2-B545-5E93-27DE62CB3CA5}"/>
              </a:ext>
            </a:extLst>
          </p:cNvPr>
          <p:cNvSpPr>
            <a:spLocks noGrp="1"/>
          </p:cNvSpPr>
          <p:nvPr>
            <p:ph type="body" sz="quarter" idx="15"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8" name="Нижний колонтитул 3">
            <a:extLst>
              <a:ext uri="{FF2B5EF4-FFF2-40B4-BE49-F238E27FC236}">
                <a16:creationId xmlns="" xmlns:a16="http://schemas.microsoft.com/office/drawing/2014/main" id="{3F9C5E39-5BEB-8216-F122-FED360A9714E}"/>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3476723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Изображение с подписью">
    <p:spTree>
      <p:nvGrpSpPr>
        <p:cNvPr id="1" name=""/>
        <p:cNvGrpSpPr/>
        <p:nvPr/>
      </p:nvGrpSpPr>
      <p:grpSpPr>
        <a:xfrm>
          <a:off x="0" y="0"/>
          <a:ext cx="0" cy="0"/>
          <a:chOff x="0" y="0"/>
          <a:chExt cx="0" cy="0"/>
        </a:xfrm>
      </p:grpSpPr>
      <p:sp>
        <p:nvSpPr>
          <p:cNvPr id="11" name="object 13">
            <a:extLst>
              <a:ext uri="{FF2B5EF4-FFF2-40B4-BE49-F238E27FC236}">
                <a16:creationId xmlns="" xmlns:a16="http://schemas.microsoft.com/office/drawing/2014/main" id="{F3244840-D46E-7CA6-422B-3AC25F58923C}"/>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6" name="Объект 5">
            <a:extLst>
              <a:ext uri="{FF2B5EF4-FFF2-40B4-BE49-F238E27FC236}">
                <a16:creationId xmlns="" xmlns:a16="http://schemas.microsoft.com/office/drawing/2014/main" id="{12A59621-BEC3-13D1-CC5C-BC6D3DB14600}"/>
              </a:ext>
            </a:extLst>
          </p:cNvPr>
          <p:cNvSpPr>
            <a:spLocks noGrp="1"/>
          </p:cNvSpPr>
          <p:nvPr>
            <p:ph sz="quarter" idx="12"/>
          </p:nvPr>
        </p:nvSpPr>
        <p:spPr>
          <a:xfrm>
            <a:off x="449747" y="964300"/>
            <a:ext cx="8352183" cy="3339912"/>
          </a:xfrm>
          <a:prstGeom prst="rect">
            <a:avLst/>
          </a:prstGeom>
        </p:spPr>
        <p:txBody>
          <a:bodyPr lIns="68577" tIns="34289" rIns="68577" bIns="34289">
            <a:normAutofit/>
          </a:bodyPr>
          <a:lstStyle>
            <a:lvl1pPr marL="0" indent="0">
              <a:buNone/>
              <a:defRPr sz="1100"/>
            </a:lvl1pPr>
          </a:lstStyle>
          <a:p>
            <a:pPr lvl="0"/>
            <a:r>
              <a:rPr lang="ru-RU" dirty="0"/>
              <a:t>Образец текста</a:t>
            </a:r>
          </a:p>
        </p:txBody>
      </p:sp>
      <p:sp>
        <p:nvSpPr>
          <p:cNvPr id="7" name="Заголовок 1">
            <a:extLst>
              <a:ext uri="{FF2B5EF4-FFF2-40B4-BE49-F238E27FC236}">
                <a16:creationId xmlns="" xmlns:a16="http://schemas.microsoft.com/office/drawing/2014/main" id="{0DE764F5-DC0D-6C0B-2F61-BFF7DDFFB224}"/>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3" name="Номер слайда 4">
            <a:extLst>
              <a:ext uri="{FF2B5EF4-FFF2-40B4-BE49-F238E27FC236}">
                <a16:creationId xmlns="" xmlns:a16="http://schemas.microsoft.com/office/drawing/2014/main" id="{6F3A45D3-8FCD-97D9-5D8A-049C1E22EC68}"/>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5" name="Текст 7">
            <a:extLst>
              <a:ext uri="{FF2B5EF4-FFF2-40B4-BE49-F238E27FC236}">
                <a16:creationId xmlns="" xmlns:a16="http://schemas.microsoft.com/office/drawing/2014/main" id="{7CDBC32D-D31A-34F7-1BD5-9DF41ABEC9E5}"/>
              </a:ext>
            </a:extLst>
          </p:cNvPr>
          <p:cNvSpPr>
            <a:spLocks noGrp="1"/>
          </p:cNvSpPr>
          <p:nvPr>
            <p:ph type="body" sz="quarter" idx="13"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9" name="Нижний колонтитул 3">
            <a:extLst>
              <a:ext uri="{FF2B5EF4-FFF2-40B4-BE49-F238E27FC236}">
                <a16:creationId xmlns="" xmlns:a16="http://schemas.microsoft.com/office/drawing/2014/main" id="{5198C4F6-DB3A-5160-A22E-7DBF4D955DC7}"/>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4512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4" name="Текст 3">
            <a:extLst>
              <a:ext uri="{FF2B5EF4-FFF2-40B4-BE49-F238E27FC236}">
                <a16:creationId xmlns="" xmlns:a16="http://schemas.microsoft.com/office/drawing/2014/main" id="{03D16D53-7852-B8AF-68FA-5E3C80BD939F}"/>
              </a:ext>
            </a:extLst>
          </p:cNvPr>
          <p:cNvSpPr>
            <a:spLocks noGrp="1"/>
          </p:cNvSpPr>
          <p:nvPr>
            <p:ph type="body" sz="half" idx="2"/>
          </p:nvPr>
        </p:nvSpPr>
        <p:spPr>
          <a:xfrm>
            <a:off x="449747" y="839626"/>
            <a:ext cx="2949178" cy="3556163"/>
          </a:xfrm>
          <a:prstGeom prst="rect">
            <a:avLst/>
          </a:prstGeom>
        </p:spPr>
        <p:txBody>
          <a:bodyPr lIns="68577" tIns="34289" rIns="68577" bIns="34289">
            <a:normAutofit/>
          </a:bodyPr>
          <a:lstStyle>
            <a:lvl1pPr marL="0" indent="0">
              <a:buNone/>
              <a:defRPr sz="1100">
                <a:solidFill>
                  <a:schemeClr val="tx1"/>
                </a:solidFill>
              </a:defRPr>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ru-RU" dirty="0"/>
              <a:t>Образец текста</a:t>
            </a:r>
          </a:p>
        </p:txBody>
      </p:sp>
      <p:sp>
        <p:nvSpPr>
          <p:cNvPr id="11" name="object 13">
            <a:extLst>
              <a:ext uri="{FF2B5EF4-FFF2-40B4-BE49-F238E27FC236}">
                <a16:creationId xmlns="" xmlns:a16="http://schemas.microsoft.com/office/drawing/2014/main" id="{0150B22C-36E5-ACAF-31F7-3EE49D3BB286}"/>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7" name="Рисунок 16">
            <a:extLst>
              <a:ext uri="{FF2B5EF4-FFF2-40B4-BE49-F238E27FC236}">
                <a16:creationId xmlns="" xmlns:a16="http://schemas.microsoft.com/office/drawing/2014/main" id="{A9B994D8-D0ED-E6D0-8144-FF42E93F4EF1}"/>
              </a:ext>
            </a:extLst>
          </p:cNvPr>
          <p:cNvSpPr>
            <a:spLocks noGrp="1"/>
          </p:cNvSpPr>
          <p:nvPr>
            <p:ph type="pic" sz="quarter" idx="12"/>
          </p:nvPr>
        </p:nvSpPr>
        <p:spPr>
          <a:xfrm>
            <a:off x="3763568" y="839627"/>
            <a:ext cx="5038725" cy="3556163"/>
          </a:xfrm>
          <a:prstGeom prst="rect">
            <a:avLst/>
          </a:prstGeom>
        </p:spPr>
        <p:txBody>
          <a:bodyPr lIns="68577" tIns="34289" rIns="68577" bIns="34289"/>
          <a:lstStyle/>
          <a:p>
            <a:endParaRPr lang="ru-RU" dirty="0"/>
          </a:p>
        </p:txBody>
      </p:sp>
      <p:sp>
        <p:nvSpPr>
          <p:cNvPr id="3" name="Заголовок 1">
            <a:extLst>
              <a:ext uri="{FF2B5EF4-FFF2-40B4-BE49-F238E27FC236}">
                <a16:creationId xmlns="" xmlns:a16="http://schemas.microsoft.com/office/drawing/2014/main" id="{C0A6CD29-C0B0-1BF3-E4E7-E12431FF49A8}"/>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12" name="Номер слайда 4">
            <a:extLst>
              <a:ext uri="{FF2B5EF4-FFF2-40B4-BE49-F238E27FC236}">
                <a16:creationId xmlns="" xmlns:a16="http://schemas.microsoft.com/office/drawing/2014/main" id="{51FA5304-2109-7D22-A5D1-CD631A213791}"/>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6" name="Текст 7">
            <a:extLst>
              <a:ext uri="{FF2B5EF4-FFF2-40B4-BE49-F238E27FC236}">
                <a16:creationId xmlns="" xmlns:a16="http://schemas.microsoft.com/office/drawing/2014/main" id="{6E7C6201-9E6E-62C6-3141-B7D55752F035}"/>
              </a:ext>
            </a:extLst>
          </p:cNvPr>
          <p:cNvSpPr>
            <a:spLocks noGrp="1"/>
          </p:cNvSpPr>
          <p:nvPr>
            <p:ph type="body" sz="quarter" idx="13"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7" name="Нижний колонтитул 3">
            <a:extLst>
              <a:ext uri="{FF2B5EF4-FFF2-40B4-BE49-F238E27FC236}">
                <a16:creationId xmlns="" xmlns:a16="http://schemas.microsoft.com/office/drawing/2014/main" id="{B4CA5D0B-8B52-1107-559A-749E3A7F434E}"/>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336140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График и описание">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0B77544B-57D9-E431-D1E6-8256238A8B0B}"/>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0" name="Заголовок 1">
            <a:extLst>
              <a:ext uri="{FF2B5EF4-FFF2-40B4-BE49-F238E27FC236}">
                <a16:creationId xmlns="" xmlns:a16="http://schemas.microsoft.com/office/drawing/2014/main" id="{A4947960-C3AA-CDF1-52E4-A26AA7AD26F6}"/>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12" name="Диаграмма 11">
            <a:extLst>
              <a:ext uri="{FF2B5EF4-FFF2-40B4-BE49-F238E27FC236}">
                <a16:creationId xmlns="" xmlns:a16="http://schemas.microsoft.com/office/drawing/2014/main" id="{C55CCD9B-D286-2625-CCCD-E190BE736E02}"/>
              </a:ext>
            </a:extLst>
          </p:cNvPr>
          <p:cNvSpPr>
            <a:spLocks noGrp="1"/>
          </p:cNvSpPr>
          <p:nvPr>
            <p:ph type="chart" sz="quarter" idx="12"/>
          </p:nvPr>
        </p:nvSpPr>
        <p:spPr>
          <a:xfrm>
            <a:off x="450056" y="941787"/>
            <a:ext cx="5382816" cy="3358753"/>
          </a:xfrm>
          <a:prstGeom prst="rect">
            <a:avLst/>
          </a:prstGeom>
        </p:spPr>
        <p:txBody>
          <a:bodyPr lIns="68577" tIns="34289" rIns="68577" bIns="34289"/>
          <a:lstStyle/>
          <a:p>
            <a:endParaRPr lang="ru-RU"/>
          </a:p>
        </p:txBody>
      </p:sp>
      <p:sp>
        <p:nvSpPr>
          <p:cNvPr id="14" name="Текст 13">
            <a:extLst>
              <a:ext uri="{FF2B5EF4-FFF2-40B4-BE49-F238E27FC236}">
                <a16:creationId xmlns="" xmlns:a16="http://schemas.microsoft.com/office/drawing/2014/main" id="{415DDDC4-24BA-1A90-35C7-DBF0F8076A55}"/>
              </a:ext>
            </a:extLst>
          </p:cNvPr>
          <p:cNvSpPr>
            <a:spLocks noGrp="1"/>
          </p:cNvSpPr>
          <p:nvPr>
            <p:ph type="body" sz="quarter" idx="13"/>
          </p:nvPr>
        </p:nvSpPr>
        <p:spPr>
          <a:xfrm>
            <a:off x="6140053" y="941787"/>
            <a:ext cx="2662238" cy="3358753"/>
          </a:xfrm>
          <a:prstGeom prst="rect">
            <a:avLst/>
          </a:prstGeom>
        </p:spPr>
        <p:txBody>
          <a:bodyPr lIns="68577" tIns="34289" rIns="68577" bIns="34289">
            <a:normAutofit/>
          </a:bodyPr>
          <a:lstStyle>
            <a:lvl1pPr marL="0" indent="0">
              <a:buNone/>
              <a:defRPr sz="900"/>
            </a:lvl1pPr>
          </a:lstStyle>
          <a:p>
            <a:pPr lvl="0"/>
            <a:r>
              <a:rPr lang="ru-RU" dirty="0"/>
              <a:t>Образец текста</a:t>
            </a:r>
          </a:p>
        </p:txBody>
      </p:sp>
      <p:sp>
        <p:nvSpPr>
          <p:cNvPr id="2" name="Номер слайда 4">
            <a:extLst>
              <a:ext uri="{FF2B5EF4-FFF2-40B4-BE49-F238E27FC236}">
                <a16:creationId xmlns="" xmlns:a16="http://schemas.microsoft.com/office/drawing/2014/main" id="{66B31BB7-B03F-E9BD-6391-BD436CF802B4}"/>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5" name="Текст 7">
            <a:extLst>
              <a:ext uri="{FF2B5EF4-FFF2-40B4-BE49-F238E27FC236}">
                <a16:creationId xmlns="" xmlns:a16="http://schemas.microsoft.com/office/drawing/2014/main" id="{1FF3B5DC-9655-A127-3D55-8C1FF6893490}"/>
              </a:ext>
            </a:extLst>
          </p:cNvPr>
          <p:cNvSpPr>
            <a:spLocks noGrp="1"/>
          </p:cNvSpPr>
          <p:nvPr>
            <p:ph type="body" sz="quarter" idx="14"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7" name="Нижний колонтитул 3">
            <a:extLst>
              <a:ext uri="{FF2B5EF4-FFF2-40B4-BE49-F238E27FC236}">
                <a16:creationId xmlns="" xmlns:a16="http://schemas.microsoft.com/office/drawing/2014/main" id="{E873933A-3B4D-6646-56C5-E235FC347F01}"/>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2893658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C98E6E48-539F-6663-3EC2-99A02C6C8F61}"/>
              </a:ext>
            </a:extLst>
          </p:cNvPr>
          <p:cNvSpPr>
            <a:spLocks noGrp="1"/>
          </p:cNvSpPr>
          <p:nvPr>
            <p:ph type="body" idx="1"/>
          </p:nvPr>
        </p:nvSpPr>
        <p:spPr>
          <a:xfrm>
            <a:off x="721841" y="981770"/>
            <a:ext cx="3450173" cy="482116"/>
          </a:xfrm>
          <a:prstGeom prst="rect">
            <a:avLst/>
          </a:prstGeom>
        </p:spPr>
        <p:txBody>
          <a:bodyPr lIns="68577" tIns="34289" rIns="68577" bIns="34289" anchor="t">
            <a:normAutofit/>
          </a:bodyPr>
          <a:lstStyle>
            <a:lvl1pPr marL="0" indent="0">
              <a:buNone/>
              <a:defRPr sz="1400" b="1">
                <a:solidFill>
                  <a:schemeClr val="tx1"/>
                </a:solidFill>
              </a:defRPr>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ru-RU" dirty="0"/>
              <a:t>Образец текста</a:t>
            </a:r>
          </a:p>
        </p:txBody>
      </p:sp>
      <p:sp>
        <p:nvSpPr>
          <p:cNvPr id="4" name="Объект 3">
            <a:extLst>
              <a:ext uri="{FF2B5EF4-FFF2-40B4-BE49-F238E27FC236}">
                <a16:creationId xmlns="" xmlns:a16="http://schemas.microsoft.com/office/drawing/2014/main" id="{1412E470-A3E0-AA1D-BD7D-EE0A4A8BC51F}"/>
              </a:ext>
            </a:extLst>
          </p:cNvPr>
          <p:cNvSpPr>
            <a:spLocks noGrp="1"/>
          </p:cNvSpPr>
          <p:nvPr>
            <p:ph sz="half" idx="2"/>
          </p:nvPr>
        </p:nvSpPr>
        <p:spPr>
          <a:xfrm>
            <a:off x="721841" y="1463887"/>
            <a:ext cx="3450173" cy="2763441"/>
          </a:xfrm>
          <a:prstGeom prst="rect">
            <a:avLst/>
          </a:prstGeom>
        </p:spPr>
        <p:txBody>
          <a:bodyPr lIns="68577" tIns="34289" rIns="68577" bIns="34289">
            <a:normAutofit/>
          </a:bodyPr>
          <a:lstStyle>
            <a:lvl1pPr marL="0" indent="0">
              <a:buNone/>
              <a:defRPr sz="11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ru-RU" dirty="0"/>
              <a:t>Образец текста</a:t>
            </a:r>
          </a:p>
        </p:txBody>
      </p:sp>
      <p:sp>
        <p:nvSpPr>
          <p:cNvPr id="5" name="Текст 4">
            <a:extLst>
              <a:ext uri="{FF2B5EF4-FFF2-40B4-BE49-F238E27FC236}">
                <a16:creationId xmlns="" xmlns:a16="http://schemas.microsoft.com/office/drawing/2014/main" id="{03636147-C979-6BB0-1430-8A01998438C1}"/>
              </a:ext>
            </a:extLst>
          </p:cNvPr>
          <p:cNvSpPr>
            <a:spLocks noGrp="1"/>
          </p:cNvSpPr>
          <p:nvPr>
            <p:ph type="body" sz="quarter" idx="3"/>
          </p:nvPr>
        </p:nvSpPr>
        <p:spPr>
          <a:xfrm>
            <a:off x="4937274" y="981770"/>
            <a:ext cx="3470101" cy="482116"/>
          </a:xfrm>
          <a:prstGeom prst="rect">
            <a:avLst/>
          </a:prstGeom>
        </p:spPr>
        <p:txBody>
          <a:bodyPr lIns="68577" tIns="34289" rIns="68577" bIns="34289" anchor="t">
            <a:normAutofit/>
          </a:bodyPr>
          <a:lstStyle>
            <a:lvl1pPr marL="0" indent="0">
              <a:buNone/>
              <a:defRPr sz="1400" b="1">
                <a:solidFill>
                  <a:schemeClr val="tx1"/>
                </a:solidFill>
              </a:defRPr>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ru-RU" dirty="0"/>
              <a:t>Образец текста</a:t>
            </a:r>
          </a:p>
        </p:txBody>
      </p:sp>
      <p:sp>
        <p:nvSpPr>
          <p:cNvPr id="13" name="object 13">
            <a:extLst>
              <a:ext uri="{FF2B5EF4-FFF2-40B4-BE49-F238E27FC236}">
                <a16:creationId xmlns="" xmlns:a16="http://schemas.microsoft.com/office/drawing/2014/main" id="{AD0B6318-4C01-5B81-FFE0-29FA74921D8E}"/>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9" name="Объект 3">
            <a:extLst>
              <a:ext uri="{FF2B5EF4-FFF2-40B4-BE49-F238E27FC236}">
                <a16:creationId xmlns="" xmlns:a16="http://schemas.microsoft.com/office/drawing/2014/main" id="{CEB75230-A382-1CD5-FD4F-96C0E7AB2D26}"/>
              </a:ext>
            </a:extLst>
          </p:cNvPr>
          <p:cNvSpPr>
            <a:spLocks noGrp="1"/>
          </p:cNvSpPr>
          <p:nvPr>
            <p:ph sz="half" idx="12"/>
          </p:nvPr>
        </p:nvSpPr>
        <p:spPr>
          <a:xfrm>
            <a:off x="4947237" y="1463887"/>
            <a:ext cx="3450173" cy="2763441"/>
          </a:xfrm>
          <a:prstGeom prst="rect">
            <a:avLst/>
          </a:prstGeom>
        </p:spPr>
        <p:txBody>
          <a:bodyPr lIns="68577" tIns="34289" rIns="68577" bIns="34289">
            <a:normAutofit/>
          </a:bodyPr>
          <a:lstStyle>
            <a:lvl1pPr marL="0" indent="0">
              <a:buNone/>
              <a:defRPr sz="11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ru-RU" dirty="0"/>
              <a:t>Образец текста</a:t>
            </a:r>
          </a:p>
        </p:txBody>
      </p:sp>
      <p:sp>
        <p:nvSpPr>
          <p:cNvPr id="6" name="Заголовок 1">
            <a:extLst>
              <a:ext uri="{FF2B5EF4-FFF2-40B4-BE49-F238E27FC236}">
                <a16:creationId xmlns="" xmlns:a16="http://schemas.microsoft.com/office/drawing/2014/main" id="{F0F3CF26-54CF-0539-2EA1-5A347DCEA2E6}"/>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14" name="Номер слайда 4">
            <a:extLst>
              <a:ext uri="{FF2B5EF4-FFF2-40B4-BE49-F238E27FC236}">
                <a16:creationId xmlns="" xmlns:a16="http://schemas.microsoft.com/office/drawing/2014/main" id="{A87B1AA6-636A-712D-E7E7-19BD221B0188}"/>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8" name="Текст 7">
            <a:extLst>
              <a:ext uri="{FF2B5EF4-FFF2-40B4-BE49-F238E27FC236}">
                <a16:creationId xmlns="" xmlns:a16="http://schemas.microsoft.com/office/drawing/2014/main" id="{C31A8998-2CD6-C505-2002-D4FAD3D1F20D}"/>
              </a:ext>
            </a:extLst>
          </p:cNvPr>
          <p:cNvSpPr>
            <a:spLocks noGrp="1"/>
          </p:cNvSpPr>
          <p:nvPr>
            <p:ph type="body" sz="quarter" idx="13"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9" name="Нижний колонтитул 3">
            <a:extLst>
              <a:ext uri="{FF2B5EF4-FFF2-40B4-BE49-F238E27FC236}">
                <a16:creationId xmlns="" xmlns:a16="http://schemas.microsoft.com/office/drawing/2014/main" id="{EB9C93E9-B451-90FC-1FD3-8515D51D06D0}"/>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4025139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8343AC42-1174-A0F9-D614-82F7219605DC}"/>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0" name="Заголовок 1">
            <a:extLst>
              <a:ext uri="{FF2B5EF4-FFF2-40B4-BE49-F238E27FC236}">
                <a16:creationId xmlns="" xmlns:a16="http://schemas.microsoft.com/office/drawing/2014/main" id="{EFEB4CB4-0345-6530-4889-A879C495223D}"/>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12" name="Рисунок 11">
            <a:extLst>
              <a:ext uri="{FF2B5EF4-FFF2-40B4-BE49-F238E27FC236}">
                <a16:creationId xmlns="" xmlns:a16="http://schemas.microsoft.com/office/drawing/2014/main" id="{B24FDC3D-6C08-F9B5-A0FF-4CCABC08556B}"/>
              </a:ext>
            </a:extLst>
          </p:cNvPr>
          <p:cNvSpPr>
            <a:spLocks noGrp="1"/>
          </p:cNvSpPr>
          <p:nvPr>
            <p:ph type="pic" sz="quarter" idx="12"/>
          </p:nvPr>
        </p:nvSpPr>
        <p:spPr>
          <a:xfrm>
            <a:off x="2147326" y="1611208"/>
            <a:ext cx="1082654" cy="1082654"/>
          </a:xfrm>
          <a:prstGeom prst="ellipse">
            <a:avLst/>
          </a:prstGeom>
        </p:spPr>
        <p:txBody>
          <a:bodyPr lIns="68577" tIns="34289" rIns="68577" bIns="34289"/>
          <a:lstStyle/>
          <a:p>
            <a:endParaRPr lang="ru-RU" dirty="0"/>
          </a:p>
        </p:txBody>
      </p:sp>
      <p:sp>
        <p:nvSpPr>
          <p:cNvPr id="14" name="Текст 13">
            <a:extLst>
              <a:ext uri="{FF2B5EF4-FFF2-40B4-BE49-F238E27FC236}">
                <a16:creationId xmlns="" xmlns:a16="http://schemas.microsoft.com/office/drawing/2014/main" id="{97F2BDD6-A506-2B6D-9A72-241571857992}"/>
              </a:ext>
            </a:extLst>
          </p:cNvPr>
          <p:cNvSpPr>
            <a:spLocks noGrp="1"/>
          </p:cNvSpPr>
          <p:nvPr>
            <p:ph type="body" sz="quarter" idx="13"/>
          </p:nvPr>
        </p:nvSpPr>
        <p:spPr>
          <a:xfrm>
            <a:off x="4134194" y="1779859"/>
            <a:ext cx="2860821" cy="1601834"/>
          </a:xfrm>
          <a:prstGeom prst="rect">
            <a:avLst/>
          </a:prstGeom>
        </p:spPr>
        <p:txBody>
          <a:bodyPr lIns="68577" tIns="34289" rIns="68577" bIns="34289" anchor="ctr">
            <a:normAutofit/>
          </a:bodyPr>
          <a:lstStyle>
            <a:lvl1pPr marL="0" indent="0">
              <a:buFontTx/>
              <a:buNone/>
              <a:defRPr sz="900"/>
            </a:lvl1pPr>
            <a:lvl2pPr>
              <a:defRPr sz="900"/>
            </a:lvl2pPr>
            <a:lvl3pPr>
              <a:defRPr sz="900"/>
            </a:lvl3pPr>
            <a:lvl4pPr>
              <a:defRPr sz="900"/>
            </a:lvl4pPr>
            <a:lvl5pPr>
              <a:defRPr sz="900"/>
            </a:lvl5pPr>
          </a:lstStyle>
          <a:p>
            <a:pPr lvl="0"/>
            <a:r>
              <a:rPr lang="ru-RU" dirty="0"/>
              <a:t>Образец текста</a:t>
            </a:r>
          </a:p>
        </p:txBody>
      </p:sp>
      <p:sp>
        <p:nvSpPr>
          <p:cNvPr id="18" name="Текст 13">
            <a:extLst>
              <a:ext uri="{FF2B5EF4-FFF2-40B4-BE49-F238E27FC236}">
                <a16:creationId xmlns="" xmlns:a16="http://schemas.microsoft.com/office/drawing/2014/main" id="{DA2D08C4-B4F3-003F-4C41-F9CE056459D7}"/>
              </a:ext>
            </a:extLst>
          </p:cNvPr>
          <p:cNvSpPr>
            <a:spLocks noGrp="1"/>
          </p:cNvSpPr>
          <p:nvPr>
            <p:ph type="body" sz="quarter" idx="16"/>
          </p:nvPr>
        </p:nvSpPr>
        <p:spPr>
          <a:xfrm>
            <a:off x="2147324" y="2908997"/>
            <a:ext cx="1512657" cy="472695"/>
          </a:xfrm>
          <a:prstGeom prst="rect">
            <a:avLst/>
          </a:prstGeom>
        </p:spPr>
        <p:txBody>
          <a:bodyPr lIns="68577" tIns="34289" rIns="68577" bIns="34289">
            <a:normAutofit/>
          </a:bodyPr>
          <a:lstStyle>
            <a:lvl1pPr marL="0" indent="0">
              <a:buFontTx/>
              <a:buNone/>
              <a:defRPr sz="900" b="1"/>
            </a:lvl1pPr>
            <a:lvl2pPr>
              <a:defRPr sz="900"/>
            </a:lvl2pPr>
            <a:lvl3pPr>
              <a:defRPr sz="900"/>
            </a:lvl3pPr>
            <a:lvl4pPr>
              <a:defRPr sz="900"/>
            </a:lvl4pPr>
            <a:lvl5pPr>
              <a:defRPr sz="900"/>
            </a:lvl5pPr>
          </a:lstStyle>
          <a:p>
            <a:pPr lvl="0"/>
            <a:r>
              <a:rPr lang="ru-RU" dirty="0"/>
              <a:t>Образец текста</a:t>
            </a:r>
          </a:p>
        </p:txBody>
      </p:sp>
      <p:sp>
        <p:nvSpPr>
          <p:cNvPr id="3" name="Номер слайда 4">
            <a:extLst>
              <a:ext uri="{FF2B5EF4-FFF2-40B4-BE49-F238E27FC236}">
                <a16:creationId xmlns="" xmlns:a16="http://schemas.microsoft.com/office/drawing/2014/main" id="{AC3773A7-9B04-3EE4-6241-6EFC66E05F51}"/>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4" name="Текст 7">
            <a:extLst>
              <a:ext uri="{FF2B5EF4-FFF2-40B4-BE49-F238E27FC236}">
                <a16:creationId xmlns="" xmlns:a16="http://schemas.microsoft.com/office/drawing/2014/main" id="{5A1FE935-99E6-EFD4-6D0F-FBC60279282F}"/>
              </a:ext>
            </a:extLst>
          </p:cNvPr>
          <p:cNvSpPr>
            <a:spLocks noGrp="1"/>
          </p:cNvSpPr>
          <p:nvPr>
            <p:ph type="body" sz="quarter" idx="17"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7" name="Нижний колонтитул 3">
            <a:extLst>
              <a:ext uri="{FF2B5EF4-FFF2-40B4-BE49-F238E27FC236}">
                <a16:creationId xmlns="" xmlns:a16="http://schemas.microsoft.com/office/drawing/2014/main" id="{3FFE4DE8-568E-3060-9EE8-09722B0ABEDD}"/>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142636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Две цитаты">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8343AC42-1174-A0F9-D614-82F7219605DC}"/>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0" name="Заголовок 1">
            <a:extLst>
              <a:ext uri="{FF2B5EF4-FFF2-40B4-BE49-F238E27FC236}">
                <a16:creationId xmlns="" xmlns:a16="http://schemas.microsoft.com/office/drawing/2014/main" id="{EFEB4CB4-0345-6530-4889-A879C495223D}"/>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12" name="Рисунок 11">
            <a:extLst>
              <a:ext uri="{FF2B5EF4-FFF2-40B4-BE49-F238E27FC236}">
                <a16:creationId xmlns="" xmlns:a16="http://schemas.microsoft.com/office/drawing/2014/main" id="{B24FDC3D-6C08-F9B5-A0FF-4CCABC08556B}"/>
              </a:ext>
            </a:extLst>
          </p:cNvPr>
          <p:cNvSpPr>
            <a:spLocks noGrp="1"/>
          </p:cNvSpPr>
          <p:nvPr>
            <p:ph type="pic" sz="quarter" idx="12"/>
          </p:nvPr>
        </p:nvSpPr>
        <p:spPr>
          <a:xfrm>
            <a:off x="1154719" y="1037614"/>
            <a:ext cx="1082654" cy="1082654"/>
          </a:xfrm>
          <a:prstGeom prst="ellipse">
            <a:avLst/>
          </a:prstGeom>
        </p:spPr>
        <p:txBody>
          <a:bodyPr lIns="68577" tIns="34289" rIns="68577" bIns="34289"/>
          <a:lstStyle/>
          <a:p>
            <a:endParaRPr lang="ru-RU" dirty="0"/>
          </a:p>
        </p:txBody>
      </p:sp>
      <p:sp>
        <p:nvSpPr>
          <p:cNvPr id="14" name="Текст 13">
            <a:extLst>
              <a:ext uri="{FF2B5EF4-FFF2-40B4-BE49-F238E27FC236}">
                <a16:creationId xmlns="" xmlns:a16="http://schemas.microsoft.com/office/drawing/2014/main" id="{97F2BDD6-A506-2B6D-9A72-241571857992}"/>
              </a:ext>
            </a:extLst>
          </p:cNvPr>
          <p:cNvSpPr>
            <a:spLocks noGrp="1"/>
          </p:cNvSpPr>
          <p:nvPr>
            <p:ph type="body" sz="quarter" idx="13"/>
          </p:nvPr>
        </p:nvSpPr>
        <p:spPr>
          <a:xfrm>
            <a:off x="1587857" y="2571752"/>
            <a:ext cx="1663366" cy="1452563"/>
          </a:xfrm>
          <a:prstGeom prst="rect">
            <a:avLst/>
          </a:prstGeom>
        </p:spPr>
        <p:txBody>
          <a:bodyPr lIns="68577" tIns="34289" rIns="68577" bIns="34289">
            <a:normAutofit/>
          </a:bodyPr>
          <a:lstStyle>
            <a:lvl1pPr marL="0" indent="0">
              <a:buFontTx/>
              <a:buNone/>
              <a:defRPr sz="900"/>
            </a:lvl1pPr>
            <a:lvl2pPr>
              <a:defRPr sz="900"/>
            </a:lvl2pPr>
            <a:lvl3pPr>
              <a:defRPr sz="900"/>
            </a:lvl3pPr>
            <a:lvl4pPr>
              <a:defRPr sz="900"/>
            </a:lvl4pPr>
            <a:lvl5pPr>
              <a:defRPr sz="900"/>
            </a:lvl5pPr>
          </a:lstStyle>
          <a:p>
            <a:pPr lvl="0"/>
            <a:r>
              <a:rPr lang="ru-RU" dirty="0"/>
              <a:t>Образец текста</a:t>
            </a:r>
          </a:p>
        </p:txBody>
      </p:sp>
      <p:sp>
        <p:nvSpPr>
          <p:cNvPr id="17" name="Текст 13">
            <a:extLst>
              <a:ext uri="{FF2B5EF4-FFF2-40B4-BE49-F238E27FC236}">
                <a16:creationId xmlns="" xmlns:a16="http://schemas.microsoft.com/office/drawing/2014/main" id="{04330EFB-CBC7-CD9D-FF5F-A6357469426D}"/>
              </a:ext>
            </a:extLst>
          </p:cNvPr>
          <p:cNvSpPr>
            <a:spLocks noGrp="1"/>
          </p:cNvSpPr>
          <p:nvPr>
            <p:ph type="body" sz="quarter" idx="15"/>
          </p:nvPr>
        </p:nvSpPr>
        <p:spPr>
          <a:xfrm>
            <a:off x="5345547" y="2571752"/>
            <a:ext cx="1663366" cy="1452563"/>
          </a:xfrm>
          <a:prstGeom prst="rect">
            <a:avLst/>
          </a:prstGeom>
        </p:spPr>
        <p:txBody>
          <a:bodyPr lIns="68577" tIns="34289" rIns="68577" bIns="34289">
            <a:normAutofit/>
          </a:bodyPr>
          <a:lstStyle>
            <a:lvl1pPr marL="0" indent="0">
              <a:buFontTx/>
              <a:buNone/>
              <a:defRPr sz="900"/>
            </a:lvl1pPr>
            <a:lvl2pPr>
              <a:defRPr sz="900"/>
            </a:lvl2pPr>
            <a:lvl3pPr>
              <a:defRPr sz="900"/>
            </a:lvl3pPr>
            <a:lvl4pPr>
              <a:defRPr sz="900"/>
            </a:lvl4pPr>
            <a:lvl5pPr>
              <a:defRPr sz="900"/>
            </a:lvl5pPr>
          </a:lstStyle>
          <a:p>
            <a:pPr lvl="0"/>
            <a:r>
              <a:rPr lang="ru-RU" dirty="0"/>
              <a:t>Образец текста</a:t>
            </a:r>
          </a:p>
        </p:txBody>
      </p:sp>
      <p:sp>
        <p:nvSpPr>
          <p:cNvPr id="18" name="Текст 13">
            <a:extLst>
              <a:ext uri="{FF2B5EF4-FFF2-40B4-BE49-F238E27FC236}">
                <a16:creationId xmlns="" xmlns:a16="http://schemas.microsoft.com/office/drawing/2014/main" id="{DA2D08C4-B4F3-003F-4C41-F9CE056459D7}"/>
              </a:ext>
            </a:extLst>
          </p:cNvPr>
          <p:cNvSpPr>
            <a:spLocks noGrp="1"/>
          </p:cNvSpPr>
          <p:nvPr>
            <p:ph type="body" sz="quarter" idx="16"/>
          </p:nvPr>
        </p:nvSpPr>
        <p:spPr>
          <a:xfrm>
            <a:off x="2502884" y="1313996"/>
            <a:ext cx="1512657" cy="472695"/>
          </a:xfrm>
          <a:prstGeom prst="rect">
            <a:avLst/>
          </a:prstGeom>
        </p:spPr>
        <p:txBody>
          <a:bodyPr lIns="68577" tIns="34289" rIns="68577" bIns="34289">
            <a:normAutofit/>
          </a:bodyPr>
          <a:lstStyle>
            <a:lvl1pPr marL="0" indent="0">
              <a:buFontTx/>
              <a:buNone/>
              <a:defRPr sz="900" b="1"/>
            </a:lvl1pPr>
            <a:lvl2pPr>
              <a:defRPr sz="900"/>
            </a:lvl2pPr>
            <a:lvl3pPr>
              <a:defRPr sz="900"/>
            </a:lvl3pPr>
            <a:lvl4pPr>
              <a:defRPr sz="900"/>
            </a:lvl4pPr>
            <a:lvl5pPr>
              <a:defRPr sz="900"/>
            </a:lvl5pPr>
          </a:lstStyle>
          <a:p>
            <a:pPr lvl="0"/>
            <a:r>
              <a:rPr lang="ru-RU" dirty="0"/>
              <a:t>Образец текста</a:t>
            </a:r>
          </a:p>
        </p:txBody>
      </p:sp>
      <p:sp>
        <p:nvSpPr>
          <p:cNvPr id="20" name="Рисунок 11">
            <a:extLst>
              <a:ext uri="{FF2B5EF4-FFF2-40B4-BE49-F238E27FC236}">
                <a16:creationId xmlns="" xmlns:a16="http://schemas.microsoft.com/office/drawing/2014/main" id="{56067903-C0E3-AE2B-A079-16BDAED64182}"/>
              </a:ext>
            </a:extLst>
          </p:cNvPr>
          <p:cNvSpPr>
            <a:spLocks noGrp="1"/>
          </p:cNvSpPr>
          <p:nvPr>
            <p:ph type="pic" sz="quarter" idx="17"/>
          </p:nvPr>
        </p:nvSpPr>
        <p:spPr>
          <a:xfrm>
            <a:off x="4912409" y="1037614"/>
            <a:ext cx="1082654" cy="1082654"/>
          </a:xfrm>
          <a:prstGeom prst="ellipse">
            <a:avLst/>
          </a:prstGeom>
        </p:spPr>
        <p:txBody>
          <a:bodyPr lIns="68577" tIns="34289" rIns="68577" bIns="34289"/>
          <a:lstStyle/>
          <a:p>
            <a:endParaRPr lang="ru-RU" dirty="0"/>
          </a:p>
        </p:txBody>
      </p:sp>
      <p:sp>
        <p:nvSpPr>
          <p:cNvPr id="21" name="Текст 13">
            <a:extLst>
              <a:ext uri="{FF2B5EF4-FFF2-40B4-BE49-F238E27FC236}">
                <a16:creationId xmlns="" xmlns:a16="http://schemas.microsoft.com/office/drawing/2014/main" id="{4670D368-EE86-FD2B-A287-B8169A2DF13E}"/>
              </a:ext>
            </a:extLst>
          </p:cNvPr>
          <p:cNvSpPr>
            <a:spLocks noGrp="1"/>
          </p:cNvSpPr>
          <p:nvPr>
            <p:ph type="body" sz="quarter" idx="18"/>
          </p:nvPr>
        </p:nvSpPr>
        <p:spPr>
          <a:xfrm>
            <a:off x="6260573" y="1313996"/>
            <a:ext cx="1512657" cy="472695"/>
          </a:xfrm>
          <a:prstGeom prst="rect">
            <a:avLst/>
          </a:prstGeom>
        </p:spPr>
        <p:txBody>
          <a:bodyPr lIns="68577" tIns="34289" rIns="68577" bIns="34289">
            <a:normAutofit/>
          </a:bodyPr>
          <a:lstStyle>
            <a:lvl1pPr marL="0" indent="0">
              <a:buFontTx/>
              <a:buNone/>
              <a:defRPr sz="900" b="1"/>
            </a:lvl1pPr>
            <a:lvl2pPr>
              <a:defRPr sz="900"/>
            </a:lvl2pPr>
            <a:lvl3pPr>
              <a:defRPr sz="900"/>
            </a:lvl3pPr>
            <a:lvl4pPr>
              <a:defRPr sz="900"/>
            </a:lvl4pPr>
            <a:lvl5pPr>
              <a:defRPr sz="900"/>
            </a:lvl5pPr>
          </a:lstStyle>
          <a:p>
            <a:pPr lvl="0"/>
            <a:r>
              <a:rPr lang="ru-RU" dirty="0"/>
              <a:t>Образец текста</a:t>
            </a:r>
          </a:p>
        </p:txBody>
      </p:sp>
      <p:sp>
        <p:nvSpPr>
          <p:cNvPr id="3" name="Номер слайда 4">
            <a:extLst>
              <a:ext uri="{FF2B5EF4-FFF2-40B4-BE49-F238E27FC236}">
                <a16:creationId xmlns="" xmlns:a16="http://schemas.microsoft.com/office/drawing/2014/main" id="{B2053094-509F-09A3-FC67-7802C71B4C16}"/>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4" name="Текст 7">
            <a:extLst>
              <a:ext uri="{FF2B5EF4-FFF2-40B4-BE49-F238E27FC236}">
                <a16:creationId xmlns="" xmlns:a16="http://schemas.microsoft.com/office/drawing/2014/main" id="{0E1EC83A-85D2-8910-BC95-F276B2FC27B5}"/>
              </a:ext>
            </a:extLst>
          </p:cNvPr>
          <p:cNvSpPr>
            <a:spLocks noGrp="1"/>
          </p:cNvSpPr>
          <p:nvPr>
            <p:ph type="body" sz="quarter" idx="19"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7" name="Нижний колонтитул 3">
            <a:extLst>
              <a:ext uri="{FF2B5EF4-FFF2-40B4-BE49-F238E27FC236}">
                <a16:creationId xmlns="" xmlns:a16="http://schemas.microsoft.com/office/drawing/2014/main" id="{7A854170-0557-2FB2-1028-6A819A39818A}"/>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2756297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устой слайд с заголовком и колонтитулом">
    <p:spTree>
      <p:nvGrpSpPr>
        <p:cNvPr id="1" name=""/>
        <p:cNvGrpSpPr/>
        <p:nvPr/>
      </p:nvGrpSpPr>
      <p:grpSpPr>
        <a:xfrm>
          <a:off x="0" y="0"/>
          <a:ext cx="0" cy="0"/>
          <a:chOff x="0" y="0"/>
          <a:chExt cx="0" cy="0"/>
        </a:xfrm>
      </p:grpSpPr>
      <p:sp>
        <p:nvSpPr>
          <p:cNvPr id="10" name="object 13">
            <a:extLst>
              <a:ext uri="{FF2B5EF4-FFF2-40B4-BE49-F238E27FC236}">
                <a16:creationId xmlns="" xmlns:a16="http://schemas.microsoft.com/office/drawing/2014/main" id="{092B14AC-EA25-24B0-80B9-B68B01017FF9}"/>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4" name="Заголовок 1">
            <a:extLst>
              <a:ext uri="{FF2B5EF4-FFF2-40B4-BE49-F238E27FC236}">
                <a16:creationId xmlns="" xmlns:a16="http://schemas.microsoft.com/office/drawing/2014/main" id="{338A1C92-CDB6-5AA4-49A7-56EDA5866EFA}"/>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chemeClr val="accent1"/>
                </a:solidFill>
              </a:defRPr>
            </a:lvl1pPr>
          </a:lstStyle>
          <a:p>
            <a:r>
              <a:rPr lang="ru-RU" dirty="0"/>
              <a:t>ОБРАЗЕЦ ЗАГОЛОВКА</a:t>
            </a:r>
          </a:p>
        </p:txBody>
      </p:sp>
      <p:sp>
        <p:nvSpPr>
          <p:cNvPr id="3" name="Номер слайда 4">
            <a:extLst>
              <a:ext uri="{FF2B5EF4-FFF2-40B4-BE49-F238E27FC236}">
                <a16:creationId xmlns="" xmlns:a16="http://schemas.microsoft.com/office/drawing/2014/main" id="{861D2919-2696-6DC4-367C-04B82F96B909}"/>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Текст 7">
            <a:extLst>
              <a:ext uri="{FF2B5EF4-FFF2-40B4-BE49-F238E27FC236}">
                <a16:creationId xmlns="" xmlns:a16="http://schemas.microsoft.com/office/drawing/2014/main" id="{672F65F2-DCB8-8793-D53B-29FDFA374EFF}"/>
              </a:ext>
            </a:extLst>
          </p:cNvPr>
          <p:cNvSpPr>
            <a:spLocks noGrp="1"/>
          </p:cNvSpPr>
          <p:nvPr>
            <p:ph type="body" sz="quarter" idx="12"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8" name="Нижний колонтитул 3">
            <a:extLst>
              <a:ext uri="{FF2B5EF4-FFF2-40B4-BE49-F238E27FC236}">
                <a16:creationId xmlns="" xmlns:a16="http://schemas.microsoft.com/office/drawing/2014/main" id="{4638B12C-3F1E-D4F3-EA42-7B55EE349D8F}"/>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109143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одержание">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ED7A2D3-D6E5-C73A-7DBE-5EE64342D78B}"/>
              </a:ext>
            </a:extLst>
          </p:cNvPr>
          <p:cNvSpPr txBox="1">
            <a:spLocks/>
          </p:cNvSpPr>
          <p:nvPr userDrawn="1"/>
        </p:nvSpPr>
        <p:spPr>
          <a:xfrm>
            <a:off x="2167558" y="528837"/>
            <a:ext cx="2404442" cy="447110"/>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2400" b="1" kern="1200">
                <a:solidFill>
                  <a:srgbClr val="363194"/>
                </a:solidFill>
                <a:latin typeface="+mj-lt"/>
                <a:ea typeface="+mj-ea"/>
                <a:cs typeface="+mj-cs"/>
              </a:defRPr>
            </a:lvl1pPr>
          </a:lstStyle>
          <a:p>
            <a:r>
              <a:rPr lang="ru-RU" sz="2100" dirty="0">
                <a:solidFill>
                  <a:srgbClr val="7DBBFC"/>
                </a:solidFill>
              </a:rPr>
              <a:t>СОДЕРЖАНИЕ</a:t>
            </a:r>
          </a:p>
        </p:txBody>
      </p:sp>
      <p:sp>
        <p:nvSpPr>
          <p:cNvPr id="3" name="Номер слайда 4">
            <a:extLst>
              <a:ext uri="{FF2B5EF4-FFF2-40B4-BE49-F238E27FC236}">
                <a16:creationId xmlns="" xmlns:a16="http://schemas.microsoft.com/office/drawing/2014/main" id="{DD14833C-E99F-871B-FE32-BDFF130C1843}"/>
              </a:ext>
            </a:extLst>
          </p:cNvPr>
          <p:cNvSpPr txBox="1">
            <a:spLocks/>
          </p:cNvSpPr>
          <p:nvPr userDrawn="1"/>
        </p:nvSpPr>
        <p:spPr>
          <a:xfrm>
            <a:off x="6996482" y="4836204"/>
            <a:ext cx="2057400" cy="273844"/>
          </a:xfrm>
          <a:prstGeom prst="rect">
            <a:avLst/>
          </a:prstGeom>
        </p:spPr>
        <p:txBody>
          <a:bodyPr vert="horz" lIns="68580" tIns="34290" rIns="68580" bIns="3429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Tree>
    <p:extLst>
      <p:ext uri="{BB962C8B-B14F-4D97-AF65-F5344CB8AC3E}">
        <p14:creationId xmlns="" xmlns:p14="http://schemas.microsoft.com/office/powerpoint/2010/main" val="2827542219"/>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Заголовок раздела (1 цифра)">
    <p:bg>
      <p:bgPr>
        <a:solidFill>
          <a:schemeClr val="accent1"/>
        </a:solidFill>
        <a:effectLst/>
      </p:bgPr>
    </p:bg>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 xmlns:a16="http://schemas.microsoft.com/office/drawing/2014/main" id="{6D3409CF-BB0C-E756-DC29-B113AEAB8277}"/>
              </a:ext>
            </a:extLst>
          </p:cNvPr>
          <p:cNvSpPr/>
          <p:nvPr userDrawn="1"/>
        </p:nvSpPr>
        <p:spPr>
          <a:xfrm>
            <a:off x="1" y="1996889"/>
            <a:ext cx="5637062" cy="977783"/>
          </a:xfrm>
          <a:prstGeom prst="roundRect">
            <a:avLst>
              <a:gd name="adj" fmla="val 7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u-RU"/>
          </a:p>
        </p:txBody>
      </p:sp>
      <p:sp>
        <p:nvSpPr>
          <p:cNvPr id="5" name="Заголовок 1">
            <a:extLst>
              <a:ext uri="{FF2B5EF4-FFF2-40B4-BE49-F238E27FC236}">
                <a16:creationId xmlns="" xmlns:a16="http://schemas.microsoft.com/office/drawing/2014/main" id="{59492CD8-B2D2-4AF6-2D2A-CDA40DC35114}"/>
              </a:ext>
            </a:extLst>
          </p:cNvPr>
          <p:cNvSpPr>
            <a:spLocks noGrp="1"/>
          </p:cNvSpPr>
          <p:nvPr>
            <p:ph type="title" hasCustomPrompt="1"/>
          </p:nvPr>
        </p:nvSpPr>
        <p:spPr>
          <a:xfrm>
            <a:off x="231868" y="1839419"/>
            <a:ext cx="857897" cy="1292723"/>
          </a:xfrm>
          <a:prstGeom prst="rect">
            <a:avLst/>
          </a:prstGeom>
        </p:spPr>
        <p:txBody>
          <a:bodyPr lIns="68579" tIns="34289" rIns="68579" bIns="34289" anchor="ctr">
            <a:normAutofit/>
          </a:bodyPr>
          <a:lstStyle>
            <a:lvl1pPr marL="0" algn="l" defTabSz="685783" rtl="0" eaLnBrk="1" latinLnBrk="0" hangingPunct="1">
              <a:lnSpc>
                <a:spcPct val="100000"/>
              </a:lnSpc>
              <a:spcBef>
                <a:spcPts val="0"/>
              </a:spcBef>
              <a:buNone/>
              <a:defRPr lang="ru-RU" sz="6000" kern="1200" dirty="0">
                <a:solidFill>
                  <a:srgbClr val="7DBBFC"/>
                </a:solidFill>
                <a:latin typeface="Arial"/>
                <a:ea typeface="+mj-ea"/>
                <a:cs typeface="Arial"/>
              </a:defRPr>
            </a:lvl1pPr>
          </a:lstStyle>
          <a:p>
            <a:r>
              <a:rPr lang="ru-RU" dirty="0"/>
              <a:t>1</a:t>
            </a:r>
          </a:p>
        </p:txBody>
      </p:sp>
      <p:sp>
        <p:nvSpPr>
          <p:cNvPr id="6" name="Текст 2">
            <a:extLst>
              <a:ext uri="{FF2B5EF4-FFF2-40B4-BE49-F238E27FC236}">
                <a16:creationId xmlns="" xmlns:a16="http://schemas.microsoft.com/office/drawing/2014/main" id="{209481BF-91DE-79FE-FDB1-F23ADE854D58}"/>
              </a:ext>
            </a:extLst>
          </p:cNvPr>
          <p:cNvSpPr>
            <a:spLocks noGrp="1"/>
          </p:cNvSpPr>
          <p:nvPr>
            <p:ph type="body" idx="1"/>
          </p:nvPr>
        </p:nvSpPr>
        <p:spPr>
          <a:xfrm>
            <a:off x="1097705" y="2137455"/>
            <a:ext cx="4447478" cy="723054"/>
          </a:xfrm>
          <a:prstGeom prst="rect">
            <a:avLst/>
          </a:prstGeom>
        </p:spPr>
        <p:txBody>
          <a:bodyPr lIns="68579" tIns="34289" rIns="68579" bIns="34289" anchor="ctr">
            <a:normAutofit/>
          </a:bodyPr>
          <a:lstStyle>
            <a:lvl1pPr marL="0" indent="0">
              <a:buNone/>
              <a:defRPr lang="ru-RU" sz="1800" b="1" kern="1200" spc="-15" dirty="0">
                <a:solidFill>
                  <a:srgbClr val="282A2E"/>
                </a:solidFill>
                <a:latin typeface="Arial"/>
                <a:ea typeface="+mn-ea"/>
                <a:cs typeface="Aria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ru-RU" dirty="0"/>
              <a:t>Образец текста</a:t>
            </a:r>
          </a:p>
        </p:txBody>
      </p:sp>
      <p:grpSp>
        <p:nvGrpSpPr>
          <p:cNvPr id="2" name="Группа 12">
            <a:extLst>
              <a:ext uri="{FF2B5EF4-FFF2-40B4-BE49-F238E27FC236}">
                <a16:creationId xmlns="" xmlns:a16="http://schemas.microsoft.com/office/drawing/2014/main" id="{4FBE0E25-1DDF-AB50-A089-E5C660E09279}"/>
              </a:ext>
            </a:extLst>
          </p:cNvPr>
          <p:cNvGrpSpPr/>
          <p:nvPr userDrawn="1"/>
        </p:nvGrpSpPr>
        <p:grpSpPr>
          <a:xfrm>
            <a:off x="497557" y="4797400"/>
            <a:ext cx="9694273" cy="50229"/>
            <a:chOff x="2333171" y="6013450"/>
            <a:chExt cx="14706663" cy="76200"/>
          </a:xfrm>
          <a:solidFill>
            <a:srgbClr val="7DBBFC"/>
          </a:solidFill>
        </p:grpSpPr>
        <p:sp>
          <p:nvSpPr>
            <p:cNvPr id="14" name="object 4">
              <a:extLst>
                <a:ext uri="{FF2B5EF4-FFF2-40B4-BE49-F238E27FC236}">
                  <a16:creationId xmlns="" xmlns:a16="http://schemas.microsoft.com/office/drawing/2014/main" id="{E74419A8-4FB6-00A5-C24D-1CEC374D8F36}"/>
                </a:ext>
              </a:extLst>
            </p:cNvPr>
            <p:cNvSpPr/>
            <p:nvPr userDrawn="1"/>
          </p:nvSpPr>
          <p:spPr>
            <a:xfrm>
              <a:off x="2333171" y="6013450"/>
              <a:ext cx="1143000" cy="76200"/>
            </a:xfrm>
            <a:custGeom>
              <a:avLst/>
              <a:gdLst/>
              <a:ahLst/>
              <a:cxnLst/>
              <a:rect l="l" t="t" r="r" b="b"/>
              <a:pathLst>
                <a:path w="1143000" h="76200">
                  <a:moveTo>
                    <a:pt x="1143000" y="0"/>
                  </a:moveTo>
                  <a:lnTo>
                    <a:pt x="0" y="0"/>
                  </a:lnTo>
                  <a:lnTo>
                    <a:pt x="0" y="76200"/>
                  </a:lnTo>
                  <a:lnTo>
                    <a:pt x="1143000" y="76200"/>
                  </a:lnTo>
                  <a:lnTo>
                    <a:pt x="1143000" y="0"/>
                  </a:lnTo>
                  <a:close/>
                </a:path>
              </a:pathLst>
            </a:custGeom>
            <a:grpFill/>
          </p:spPr>
          <p:txBody>
            <a:bodyPr wrap="square" lIns="0" tIns="0" rIns="0" bIns="0" rtlCol="0"/>
            <a:lstStyle/>
            <a:p>
              <a:endParaRPr/>
            </a:p>
          </p:txBody>
        </p:sp>
        <p:sp>
          <p:nvSpPr>
            <p:cNvPr id="15" name="object 6">
              <a:extLst>
                <a:ext uri="{FF2B5EF4-FFF2-40B4-BE49-F238E27FC236}">
                  <a16:creationId xmlns="" xmlns:a16="http://schemas.microsoft.com/office/drawing/2014/main" id="{70798D9C-49A6-5EB3-FA17-A891A5B50F96}"/>
                </a:ext>
              </a:extLst>
            </p:cNvPr>
            <p:cNvSpPr/>
            <p:nvPr userDrawn="1"/>
          </p:nvSpPr>
          <p:spPr>
            <a:xfrm>
              <a:off x="3829294" y="6045200"/>
              <a:ext cx="13210540" cy="25400"/>
            </a:xfrm>
            <a:custGeom>
              <a:avLst/>
              <a:gdLst/>
              <a:ahLst/>
              <a:cxnLst/>
              <a:rect l="l" t="t" r="r" b="b"/>
              <a:pathLst>
                <a:path w="13210540" h="25400">
                  <a:moveTo>
                    <a:pt x="0" y="25400"/>
                  </a:moveTo>
                  <a:lnTo>
                    <a:pt x="13210476" y="25400"/>
                  </a:lnTo>
                  <a:lnTo>
                    <a:pt x="13210476" y="0"/>
                  </a:lnTo>
                  <a:lnTo>
                    <a:pt x="0" y="0"/>
                  </a:lnTo>
                  <a:lnTo>
                    <a:pt x="0" y="25400"/>
                  </a:lnTo>
                  <a:close/>
                </a:path>
              </a:pathLst>
            </a:custGeom>
            <a:grpFill/>
          </p:spPr>
          <p:txBody>
            <a:bodyPr wrap="square" lIns="0" tIns="0" rIns="0" bIns="0" rtlCol="0"/>
            <a:lstStyle/>
            <a:p>
              <a:endParaRPr/>
            </a:p>
          </p:txBody>
        </p:sp>
      </p:grpSp>
      <p:sp>
        <p:nvSpPr>
          <p:cNvPr id="16" name="object 5">
            <a:extLst>
              <a:ext uri="{FF2B5EF4-FFF2-40B4-BE49-F238E27FC236}">
                <a16:creationId xmlns="" xmlns:a16="http://schemas.microsoft.com/office/drawing/2014/main" id="{E5C9A6C4-81F8-744C-0326-E51AC4E9C47D}"/>
              </a:ext>
            </a:extLst>
          </p:cNvPr>
          <p:cNvSpPr/>
          <p:nvPr userDrawn="1"/>
        </p:nvSpPr>
        <p:spPr>
          <a:xfrm flipH="1">
            <a:off x="-7941" y="1996889"/>
            <a:ext cx="82583" cy="977783"/>
          </a:xfrm>
          <a:custGeom>
            <a:avLst/>
            <a:gdLst/>
            <a:ahLst/>
            <a:cxnLst/>
            <a:rect l="l" t="t" r="r" b="b"/>
            <a:pathLst>
              <a:path w="158750" h="1879600">
                <a:moveTo>
                  <a:pt x="158750" y="0"/>
                </a:moveTo>
                <a:lnTo>
                  <a:pt x="0" y="0"/>
                </a:lnTo>
                <a:lnTo>
                  <a:pt x="0" y="1879600"/>
                </a:lnTo>
                <a:lnTo>
                  <a:pt x="158750" y="1879600"/>
                </a:lnTo>
                <a:lnTo>
                  <a:pt x="158750" y="0"/>
                </a:lnTo>
                <a:close/>
              </a:path>
            </a:pathLst>
          </a:custGeom>
          <a:solidFill>
            <a:srgbClr val="7DBBFC"/>
          </a:solidFill>
        </p:spPr>
        <p:txBody>
          <a:bodyPr wrap="square" lIns="0" tIns="0" rIns="0" bIns="0" rtlCol="0"/>
          <a:lstStyle/>
          <a:p>
            <a:endParaRPr/>
          </a:p>
        </p:txBody>
      </p:sp>
    </p:spTree>
    <p:extLst>
      <p:ext uri="{BB962C8B-B14F-4D97-AF65-F5344CB8AC3E}">
        <p14:creationId xmlns="" xmlns:p14="http://schemas.microsoft.com/office/powerpoint/2010/main" val="361499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1 цифра)">
    <p:bg>
      <p:bgPr>
        <a:solidFill>
          <a:schemeClr val="accent1"/>
        </a:solidFill>
        <a:effectLst/>
      </p:bgPr>
    </p:bg>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 xmlns:a16="http://schemas.microsoft.com/office/drawing/2014/main" id="{6D3409CF-BB0C-E756-DC29-B113AEAB8277}"/>
              </a:ext>
            </a:extLst>
          </p:cNvPr>
          <p:cNvSpPr/>
          <p:nvPr userDrawn="1"/>
        </p:nvSpPr>
        <p:spPr>
          <a:xfrm>
            <a:off x="1" y="1996889"/>
            <a:ext cx="5637062" cy="977783"/>
          </a:xfrm>
          <a:prstGeom prst="roundRect">
            <a:avLst>
              <a:gd name="adj" fmla="val 7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u-RU"/>
          </a:p>
        </p:txBody>
      </p:sp>
      <p:sp>
        <p:nvSpPr>
          <p:cNvPr id="5" name="Заголовок 1">
            <a:extLst>
              <a:ext uri="{FF2B5EF4-FFF2-40B4-BE49-F238E27FC236}">
                <a16:creationId xmlns="" xmlns:a16="http://schemas.microsoft.com/office/drawing/2014/main" id="{59492CD8-B2D2-4AF6-2D2A-CDA40DC35114}"/>
              </a:ext>
            </a:extLst>
          </p:cNvPr>
          <p:cNvSpPr>
            <a:spLocks noGrp="1"/>
          </p:cNvSpPr>
          <p:nvPr>
            <p:ph type="title" hasCustomPrompt="1"/>
          </p:nvPr>
        </p:nvSpPr>
        <p:spPr>
          <a:xfrm>
            <a:off x="231868" y="1839419"/>
            <a:ext cx="857897" cy="1292723"/>
          </a:xfrm>
          <a:prstGeom prst="rect">
            <a:avLst/>
          </a:prstGeom>
        </p:spPr>
        <p:txBody>
          <a:bodyPr lIns="68579" tIns="34289" rIns="68579" bIns="34289" anchor="ctr">
            <a:normAutofit/>
          </a:bodyPr>
          <a:lstStyle>
            <a:lvl1pPr marL="0" algn="l" defTabSz="685783" rtl="0" eaLnBrk="1" latinLnBrk="0" hangingPunct="1">
              <a:lnSpc>
                <a:spcPct val="100000"/>
              </a:lnSpc>
              <a:spcBef>
                <a:spcPts val="0"/>
              </a:spcBef>
              <a:buNone/>
              <a:defRPr lang="ru-RU" sz="6000" kern="1200" dirty="0">
                <a:solidFill>
                  <a:srgbClr val="7DBBFC"/>
                </a:solidFill>
                <a:latin typeface="Arial"/>
                <a:ea typeface="+mj-ea"/>
                <a:cs typeface="Arial"/>
              </a:defRPr>
            </a:lvl1pPr>
          </a:lstStyle>
          <a:p>
            <a:r>
              <a:rPr lang="ru-RU" dirty="0"/>
              <a:t>1</a:t>
            </a:r>
          </a:p>
        </p:txBody>
      </p:sp>
      <p:sp>
        <p:nvSpPr>
          <p:cNvPr id="6" name="Текст 2">
            <a:extLst>
              <a:ext uri="{FF2B5EF4-FFF2-40B4-BE49-F238E27FC236}">
                <a16:creationId xmlns="" xmlns:a16="http://schemas.microsoft.com/office/drawing/2014/main" id="{209481BF-91DE-79FE-FDB1-F23ADE854D58}"/>
              </a:ext>
            </a:extLst>
          </p:cNvPr>
          <p:cNvSpPr>
            <a:spLocks noGrp="1"/>
          </p:cNvSpPr>
          <p:nvPr>
            <p:ph type="body" idx="1"/>
          </p:nvPr>
        </p:nvSpPr>
        <p:spPr>
          <a:xfrm>
            <a:off x="1097705" y="2137455"/>
            <a:ext cx="4447478" cy="723054"/>
          </a:xfrm>
          <a:prstGeom prst="rect">
            <a:avLst/>
          </a:prstGeom>
        </p:spPr>
        <p:txBody>
          <a:bodyPr lIns="68579" tIns="34289" rIns="68579" bIns="34289" anchor="ctr">
            <a:normAutofit/>
          </a:bodyPr>
          <a:lstStyle>
            <a:lvl1pPr marL="0" indent="0">
              <a:buNone/>
              <a:defRPr lang="ru-RU" sz="1800" b="1" kern="1200" spc="-15" dirty="0">
                <a:solidFill>
                  <a:srgbClr val="282A2E"/>
                </a:solidFill>
                <a:latin typeface="Arial"/>
                <a:ea typeface="+mn-ea"/>
                <a:cs typeface="Aria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ru-RU" dirty="0"/>
              <a:t>Образец текста</a:t>
            </a:r>
          </a:p>
        </p:txBody>
      </p:sp>
      <p:grpSp>
        <p:nvGrpSpPr>
          <p:cNvPr id="2" name="Группа 12">
            <a:extLst>
              <a:ext uri="{FF2B5EF4-FFF2-40B4-BE49-F238E27FC236}">
                <a16:creationId xmlns="" xmlns:a16="http://schemas.microsoft.com/office/drawing/2014/main" id="{4FBE0E25-1DDF-AB50-A089-E5C660E09279}"/>
              </a:ext>
            </a:extLst>
          </p:cNvPr>
          <p:cNvGrpSpPr/>
          <p:nvPr userDrawn="1"/>
        </p:nvGrpSpPr>
        <p:grpSpPr>
          <a:xfrm>
            <a:off x="497557" y="4797400"/>
            <a:ext cx="9694273" cy="50229"/>
            <a:chOff x="2333171" y="6013450"/>
            <a:chExt cx="14706663" cy="76200"/>
          </a:xfrm>
          <a:solidFill>
            <a:srgbClr val="7DBBFC"/>
          </a:solidFill>
        </p:grpSpPr>
        <p:sp>
          <p:nvSpPr>
            <p:cNvPr id="14" name="object 4">
              <a:extLst>
                <a:ext uri="{FF2B5EF4-FFF2-40B4-BE49-F238E27FC236}">
                  <a16:creationId xmlns="" xmlns:a16="http://schemas.microsoft.com/office/drawing/2014/main" id="{E74419A8-4FB6-00A5-C24D-1CEC374D8F36}"/>
                </a:ext>
              </a:extLst>
            </p:cNvPr>
            <p:cNvSpPr/>
            <p:nvPr userDrawn="1"/>
          </p:nvSpPr>
          <p:spPr>
            <a:xfrm>
              <a:off x="2333171" y="6013450"/>
              <a:ext cx="1143000" cy="76200"/>
            </a:xfrm>
            <a:custGeom>
              <a:avLst/>
              <a:gdLst/>
              <a:ahLst/>
              <a:cxnLst/>
              <a:rect l="l" t="t" r="r" b="b"/>
              <a:pathLst>
                <a:path w="1143000" h="76200">
                  <a:moveTo>
                    <a:pt x="1143000" y="0"/>
                  </a:moveTo>
                  <a:lnTo>
                    <a:pt x="0" y="0"/>
                  </a:lnTo>
                  <a:lnTo>
                    <a:pt x="0" y="76200"/>
                  </a:lnTo>
                  <a:lnTo>
                    <a:pt x="1143000" y="76200"/>
                  </a:lnTo>
                  <a:lnTo>
                    <a:pt x="1143000" y="0"/>
                  </a:lnTo>
                  <a:close/>
                </a:path>
              </a:pathLst>
            </a:custGeom>
            <a:grpFill/>
          </p:spPr>
          <p:txBody>
            <a:bodyPr wrap="square" lIns="0" tIns="0" rIns="0" bIns="0" rtlCol="0"/>
            <a:lstStyle/>
            <a:p>
              <a:endParaRPr/>
            </a:p>
          </p:txBody>
        </p:sp>
        <p:sp>
          <p:nvSpPr>
            <p:cNvPr id="15" name="object 6">
              <a:extLst>
                <a:ext uri="{FF2B5EF4-FFF2-40B4-BE49-F238E27FC236}">
                  <a16:creationId xmlns="" xmlns:a16="http://schemas.microsoft.com/office/drawing/2014/main" id="{70798D9C-49A6-5EB3-FA17-A891A5B50F96}"/>
                </a:ext>
              </a:extLst>
            </p:cNvPr>
            <p:cNvSpPr/>
            <p:nvPr userDrawn="1"/>
          </p:nvSpPr>
          <p:spPr>
            <a:xfrm>
              <a:off x="3829294" y="6045200"/>
              <a:ext cx="13210540" cy="25400"/>
            </a:xfrm>
            <a:custGeom>
              <a:avLst/>
              <a:gdLst/>
              <a:ahLst/>
              <a:cxnLst/>
              <a:rect l="l" t="t" r="r" b="b"/>
              <a:pathLst>
                <a:path w="13210540" h="25400">
                  <a:moveTo>
                    <a:pt x="0" y="25400"/>
                  </a:moveTo>
                  <a:lnTo>
                    <a:pt x="13210476" y="25400"/>
                  </a:lnTo>
                  <a:lnTo>
                    <a:pt x="13210476" y="0"/>
                  </a:lnTo>
                  <a:lnTo>
                    <a:pt x="0" y="0"/>
                  </a:lnTo>
                  <a:lnTo>
                    <a:pt x="0" y="25400"/>
                  </a:lnTo>
                  <a:close/>
                </a:path>
              </a:pathLst>
            </a:custGeom>
            <a:grpFill/>
          </p:spPr>
          <p:txBody>
            <a:bodyPr wrap="square" lIns="0" tIns="0" rIns="0" bIns="0" rtlCol="0"/>
            <a:lstStyle/>
            <a:p>
              <a:endParaRPr/>
            </a:p>
          </p:txBody>
        </p:sp>
      </p:grpSp>
      <p:sp>
        <p:nvSpPr>
          <p:cNvPr id="16" name="object 5">
            <a:extLst>
              <a:ext uri="{FF2B5EF4-FFF2-40B4-BE49-F238E27FC236}">
                <a16:creationId xmlns="" xmlns:a16="http://schemas.microsoft.com/office/drawing/2014/main" id="{E5C9A6C4-81F8-744C-0326-E51AC4E9C47D}"/>
              </a:ext>
            </a:extLst>
          </p:cNvPr>
          <p:cNvSpPr/>
          <p:nvPr userDrawn="1"/>
        </p:nvSpPr>
        <p:spPr>
          <a:xfrm flipH="1">
            <a:off x="-7941" y="1996889"/>
            <a:ext cx="82583" cy="977783"/>
          </a:xfrm>
          <a:custGeom>
            <a:avLst/>
            <a:gdLst/>
            <a:ahLst/>
            <a:cxnLst/>
            <a:rect l="l" t="t" r="r" b="b"/>
            <a:pathLst>
              <a:path w="158750" h="1879600">
                <a:moveTo>
                  <a:pt x="158750" y="0"/>
                </a:moveTo>
                <a:lnTo>
                  <a:pt x="0" y="0"/>
                </a:lnTo>
                <a:lnTo>
                  <a:pt x="0" y="1879600"/>
                </a:lnTo>
                <a:lnTo>
                  <a:pt x="158750" y="1879600"/>
                </a:lnTo>
                <a:lnTo>
                  <a:pt x="158750" y="0"/>
                </a:lnTo>
                <a:close/>
              </a:path>
            </a:pathLst>
          </a:custGeom>
          <a:solidFill>
            <a:srgbClr val="7DBBFC"/>
          </a:solidFill>
        </p:spPr>
        <p:txBody>
          <a:bodyPr wrap="square" lIns="0" tIns="0" rIns="0" bIns="0" rtlCol="0"/>
          <a:lstStyle/>
          <a:p>
            <a:endParaRPr/>
          </a:p>
        </p:txBody>
      </p:sp>
    </p:spTree>
    <p:extLst>
      <p:ext uri="{BB962C8B-B14F-4D97-AF65-F5344CB8AC3E}">
        <p14:creationId xmlns="" xmlns:p14="http://schemas.microsoft.com/office/powerpoint/2010/main" val="361499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2 цифры)">
    <p:bg>
      <p:bgPr>
        <a:solidFill>
          <a:schemeClr val="accent1"/>
        </a:solidFill>
        <a:effectLst/>
      </p:bgPr>
    </p:bg>
    <p:spTree>
      <p:nvGrpSpPr>
        <p:cNvPr id="1" name=""/>
        <p:cNvGrpSpPr/>
        <p:nvPr/>
      </p:nvGrpSpPr>
      <p:grpSpPr>
        <a:xfrm>
          <a:off x="0" y="0"/>
          <a:ext cx="0" cy="0"/>
          <a:chOff x="0" y="0"/>
          <a:chExt cx="0" cy="0"/>
        </a:xfrm>
      </p:grpSpPr>
      <p:grpSp>
        <p:nvGrpSpPr>
          <p:cNvPr id="4" name="Группа 12">
            <a:extLst>
              <a:ext uri="{FF2B5EF4-FFF2-40B4-BE49-F238E27FC236}">
                <a16:creationId xmlns="" xmlns:a16="http://schemas.microsoft.com/office/drawing/2014/main" id="{4FBE0E25-1DDF-AB50-A089-E5C660E09279}"/>
              </a:ext>
            </a:extLst>
          </p:cNvPr>
          <p:cNvGrpSpPr/>
          <p:nvPr userDrawn="1"/>
        </p:nvGrpSpPr>
        <p:grpSpPr>
          <a:xfrm>
            <a:off x="497557" y="4797400"/>
            <a:ext cx="9694273" cy="50229"/>
            <a:chOff x="2333171" y="6013450"/>
            <a:chExt cx="14706663" cy="76200"/>
          </a:xfrm>
          <a:solidFill>
            <a:srgbClr val="7DBBFC"/>
          </a:solidFill>
        </p:grpSpPr>
        <p:sp>
          <p:nvSpPr>
            <p:cNvPr id="14" name="object 4">
              <a:extLst>
                <a:ext uri="{FF2B5EF4-FFF2-40B4-BE49-F238E27FC236}">
                  <a16:creationId xmlns="" xmlns:a16="http://schemas.microsoft.com/office/drawing/2014/main" id="{E74419A8-4FB6-00A5-C24D-1CEC374D8F36}"/>
                </a:ext>
              </a:extLst>
            </p:cNvPr>
            <p:cNvSpPr/>
            <p:nvPr userDrawn="1"/>
          </p:nvSpPr>
          <p:spPr>
            <a:xfrm>
              <a:off x="2333171" y="6013450"/>
              <a:ext cx="1143000" cy="76200"/>
            </a:xfrm>
            <a:custGeom>
              <a:avLst/>
              <a:gdLst/>
              <a:ahLst/>
              <a:cxnLst/>
              <a:rect l="l" t="t" r="r" b="b"/>
              <a:pathLst>
                <a:path w="1143000" h="76200">
                  <a:moveTo>
                    <a:pt x="1143000" y="0"/>
                  </a:moveTo>
                  <a:lnTo>
                    <a:pt x="0" y="0"/>
                  </a:lnTo>
                  <a:lnTo>
                    <a:pt x="0" y="76200"/>
                  </a:lnTo>
                  <a:lnTo>
                    <a:pt x="1143000" y="76200"/>
                  </a:lnTo>
                  <a:lnTo>
                    <a:pt x="1143000" y="0"/>
                  </a:lnTo>
                  <a:close/>
                </a:path>
              </a:pathLst>
            </a:custGeom>
            <a:grpFill/>
          </p:spPr>
          <p:txBody>
            <a:bodyPr wrap="square" lIns="0" tIns="0" rIns="0" bIns="0" rtlCol="0"/>
            <a:lstStyle/>
            <a:p>
              <a:endParaRPr/>
            </a:p>
          </p:txBody>
        </p:sp>
        <p:sp>
          <p:nvSpPr>
            <p:cNvPr id="15" name="object 6">
              <a:extLst>
                <a:ext uri="{FF2B5EF4-FFF2-40B4-BE49-F238E27FC236}">
                  <a16:creationId xmlns="" xmlns:a16="http://schemas.microsoft.com/office/drawing/2014/main" id="{70798D9C-49A6-5EB3-FA17-A891A5B50F96}"/>
                </a:ext>
              </a:extLst>
            </p:cNvPr>
            <p:cNvSpPr/>
            <p:nvPr userDrawn="1"/>
          </p:nvSpPr>
          <p:spPr>
            <a:xfrm>
              <a:off x="3829294" y="6045200"/>
              <a:ext cx="13210540" cy="25400"/>
            </a:xfrm>
            <a:custGeom>
              <a:avLst/>
              <a:gdLst/>
              <a:ahLst/>
              <a:cxnLst/>
              <a:rect l="l" t="t" r="r" b="b"/>
              <a:pathLst>
                <a:path w="13210540" h="25400">
                  <a:moveTo>
                    <a:pt x="0" y="25400"/>
                  </a:moveTo>
                  <a:lnTo>
                    <a:pt x="13210476" y="25400"/>
                  </a:lnTo>
                  <a:lnTo>
                    <a:pt x="13210476" y="0"/>
                  </a:lnTo>
                  <a:lnTo>
                    <a:pt x="0" y="0"/>
                  </a:lnTo>
                  <a:lnTo>
                    <a:pt x="0" y="25400"/>
                  </a:lnTo>
                  <a:close/>
                </a:path>
              </a:pathLst>
            </a:custGeom>
            <a:grpFill/>
          </p:spPr>
          <p:txBody>
            <a:bodyPr wrap="square" lIns="0" tIns="0" rIns="0" bIns="0" rtlCol="0"/>
            <a:lstStyle/>
            <a:p>
              <a:endParaRPr/>
            </a:p>
          </p:txBody>
        </p:sp>
      </p:grpSp>
      <p:sp>
        <p:nvSpPr>
          <p:cNvPr id="2" name="Прямоугольник: скругленные углы 1">
            <a:extLst>
              <a:ext uri="{FF2B5EF4-FFF2-40B4-BE49-F238E27FC236}">
                <a16:creationId xmlns="" xmlns:a16="http://schemas.microsoft.com/office/drawing/2014/main" id="{1BBBFCC8-FA3E-584C-D68D-4B3C3092DBD9}"/>
              </a:ext>
            </a:extLst>
          </p:cNvPr>
          <p:cNvSpPr/>
          <p:nvPr userDrawn="1"/>
        </p:nvSpPr>
        <p:spPr>
          <a:xfrm>
            <a:off x="1" y="1996889"/>
            <a:ext cx="5637062" cy="977783"/>
          </a:xfrm>
          <a:prstGeom prst="roundRect">
            <a:avLst>
              <a:gd name="adj" fmla="val 7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u-RU"/>
          </a:p>
        </p:txBody>
      </p:sp>
      <p:sp>
        <p:nvSpPr>
          <p:cNvPr id="3" name="object 5">
            <a:extLst>
              <a:ext uri="{FF2B5EF4-FFF2-40B4-BE49-F238E27FC236}">
                <a16:creationId xmlns="" xmlns:a16="http://schemas.microsoft.com/office/drawing/2014/main" id="{CC890D42-0994-2C55-C003-1115272C893B}"/>
              </a:ext>
            </a:extLst>
          </p:cNvPr>
          <p:cNvSpPr/>
          <p:nvPr userDrawn="1"/>
        </p:nvSpPr>
        <p:spPr>
          <a:xfrm flipH="1">
            <a:off x="-7941" y="1996889"/>
            <a:ext cx="82583" cy="977783"/>
          </a:xfrm>
          <a:custGeom>
            <a:avLst/>
            <a:gdLst/>
            <a:ahLst/>
            <a:cxnLst/>
            <a:rect l="l" t="t" r="r" b="b"/>
            <a:pathLst>
              <a:path w="158750" h="1879600">
                <a:moveTo>
                  <a:pt x="158750" y="0"/>
                </a:moveTo>
                <a:lnTo>
                  <a:pt x="0" y="0"/>
                </a:lnTo>
                <a:lnTo>
                  <a:pt x="0" y="1879600"/>
                </a:lnTo>
                <a:lnTo>
                  <a:pt x="158750" y="1879600"/>
                </a:lnTo>
                <a:lnTo>
                  <a:pt x="158750" y="0"/>
                </a:lnTo>
                <a:close/>
              </a:path>
            </a:pathLst>
          </a:custGeom>
          <a:solidFill>
            <a:srgbClr val="7DBBFC"/>
          </a:solidFill>
        </p:spPr>
        <p:txBody>
          <a:bodyPr wrap="square" lIns="0" tIns="0" rIns="0" bIns="0" rtlCol="0"/>
          <a:lstStyle/>
          <a:p>
            <a:endParaRPr/>
          </a:p>
        </p:txBody>
      </p:sp>
      <p:sp>
        <p:nvSpPr>
          <p:cNvPr id="17" name="Заголовок 1">
            <a:extLst>
              <a:ext uri="{FF2B5EF4-FFF2-40B4-BE49-F238E27FC236}">
                <a16:creationId xmlns="" xmlns:a16="http://schemas.microsoft.com/office/drawing/2014/main" id="{0C3B47C9-9A5E-501B-FE77-3F72F5A6E68F}"/>
              </a:ext>
            </a:extLst>
          </p:cNvPr>
          <p:cNvSpPr>
            <a:spLocks noGrp="1"/>
          </p:cNvSpPr>
          <p:nvPr>
            <p:ph type="title" hasCustomPrompt="1"/>
          </p:nvPr>
        </p:nvSpPr>
        <p:spPr>
          <a:xfrm>
            <a:off x="231868" y="1839419"/>
            <a:ext cx="1019127" cy="1292723"/>
          </a:xfrm>
          <a:prstGeom prst="rect">
            <a:avLst/>
          </a:prstGeom>
        </p:spPr>
        <p:txBody>
          <a:bodyPr lIns="68579" tIns="34289" rIns="68579" bIns="34289" anchor="ctr">
            <a:normAutofit/>
          </a:bodyPr>
          <a:lstStyle>
            <a:lvl1pPr marL="0" algn="l" defTabSz="685783" rtl="0" eaLnBrk="1" latinLnBrk="0" hangingPunct="1">
              <a:lnSpc>
                <a:spcPct val="100000"/>
              </a:lnSpc>
              <a:spcBef>
                <a:spcPts val="0"/>
              </a:spcBef>
              <a:buNone/>
              <a:defRPr lang="ru-RU" sz="6000" kern="1200" dirty="0">
                <a:solidFill>
                  <a:srgbClr val="7DBBFC"/>
                </a:solidFill>
                <a:latin typeface="Arial"/>
                <a:ea typeface="+mj-ea"/>
                <a:cs typeface="Arial"/>
              </a:defRPr>
            </a:lvl1pPr>
          </a:lstStyle>
          <a:p>
            <a:r>
              <a:rPr lang="ru-RU" dirty="0"/>
              <a:t>10</a:t>
            </a:r>
          </a:p>
        </p:txBody>
      </p:sp>
      <p:sp>
        <p:nvSpPr>
          <p:cNvPr id="18" name="Текст 2">
            <a:extLst>
              <a:ext uri="{FF2B5EF4-FFF2-40B4-BE49-F238E27FC236}">
                <a16:creationId xmlns="" xmlns:a16="http://schemas.microsoft.com/office/drawing/2014/main" id="{13848968-2D85-42FA-45F0-949C4DE6282A}"/>
              </a:ext>
            </a:extLst>
          </p:cNvPr>
          <p:cNvSpPr>
            <a:spLocks noGrp="1"/>
          </p:cNvSpPr>
          <p:nvPr>
            <p:ph type="body" idx="1"/>
          </p:nvPr>
        </p:nvSpPr>
        <p:spPr>
          <a:xfrm>
            <a:off x="1529511" y="2137455"/>
            <a:ext cx="4447478" cy="723054"/>
          </a:xfrm>
          <a:prstGeom prst="rect">
            <a:avLst/>
          </a:prstGeom>
        </p:spPr>
        <p:txBody>
          <a:bodyPr lIns="68579" tIns="34289" rIns="68579" bIns="34289" anchor="ctr">
            <a:normAutofit/>
          </a:bodyPr>
          <a:lstStyle>
            <a:lvl1pPr marL="0" indent="0">
              <a:buNone/>
              <a:defRPr lang="ru-RU" sz="1800" b="1" kern="1200" spc="-15" dirty="0">
                <a:solidFill>
                  <a:srgbClr val="282A2E"/>
                </a:solidFill>
                <a:latin typeface="Arial"/>
                <a:ea typeface="+mn-ea"/>
                <a:cs typeface="Aria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ru-RU" dirty="0"/>
              <a:t>Образец текста</a:t>
            </a:r>
          </a:p>
        </p:txBody>
      </p:sp>
    </p:spTree>
    <p:extLst>
      <p:ext uri="{BB962C8B-B14F-4D97-AF65-F5344CB8AC3E}">
        <p14:creationId xmlns="" xmlns:p14="http://schemas.microsoft.com/office/powerpoint/2010/main" val="279235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лашка с текстом">
    <p:spTree>
      <p:nvGrpSpPr>
        <p:cNvPr id="1" name=""/>
        <p:cNvGrpSpPr/>
        <p:nvPr/>
      </p:nvGrpSpPr>
      <p:grpSpPr>
        <a:xfrm>
          <a:off x="0" y="0"/>
          <a:ext cx="0" cy="0"/>
          <a:chOff x="0" y="0"/>
          <a:chExt cx="0" cy="0"/>
        </a:xfrm>
      </p:grpSpPr>
      <p:sp>
        <p:nvSpPr>
          <p:cNvPr id="15" name="Прямоугольник: скругленные углы 14">
            <a:extLst>
              <a:ext uri="{FF2B5EF4-FFF2-40B4-BE49-F238E27FC236}">
                <a16:creationId xmlns="" xmlns:a16="http://schemas.microsoft.com/office/drawing/2014/main" id="{C9EA2E0C-DBBA-B384-9FFB-38013890919D}"/>
              </a:ext>
            </a:extLst>
          </p:cNvPr>
          <p:cNvSpPr/>
          <p:nvPr userDrawn="1"/>
        </p:nvSpPr>
        <p:spPr>
          <a:xfrm>
            <a:off x="6157292" y="939998"/>
            <a:ext cx="2644638" cy="3517702"/>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a:p>
        </p:txBody>
      </p:sp>
      <p:sp>
        <p:nvSpPr>
          <p:cNvPr id="3" name="Объект 2">
            <a:extLst>
              <a:ext uri="{FF2B5EF4-FFF2-40B4-BE49-F238E27FC236}">
                <a16:creationId xmlns="" xmlns:a16="http://schemas.microsoft.com/office/drawing/2014/main" id="{3C2CEB80-1939-9913-B80E-312A85EDD8D6}"/>
              </a:ext>
            </a:extLst>
          </p:cNvPr>
          <p:cNvSpPr>
            <a:spLocks noGrp="1"/>
          </p:cNvSpPr>
          <p:nvPr>
            <p:ph sz="half" idx="1"/>
          </p:nvPr>
        </p:nvSpPr>
        <p:spPr>
          <a:xfrm>
            <a:off x="460514" y="939998"/>
            <a:ext cx="5204790" cy="3517701"/>
          </a:xfrm>
          <a:prstGeom prst="rect">
            <a:avLst/>
          </a:prstGeom>
        </p:spPr>
        <p:txBody>
          <a:bodyPr lIns="68577" tIns="34289" rIns="68577" bIns="34289">
            <a:normAutofit/>
          </a:bodyPr>
          <a:lstStyle>
            <a:lvl1pPr marL="0" indent="0">
              <a:buNone/>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sz="1100">
                <a:solidFill>
                  <a:schemeClr val="tx1"/>
                </a:solidFill>
              </a:defRPr>
            </a:lvl5pPr>
          </a:lstStyle>
          <a:p>
            <a:pPr lvl="0"/>
            <a:r>
              <a:rPr lang="ru-RU" dirty="0"/>
              <a:t>Образец текста</a:t>
            </a:r>
          </a:p>
        </p:txBody>
      </p:sp>
      <p:sp>
        <p:nvSpPr>
          <p:cNvPr id="4" name="Объект 3">
            <a:extLst>
              <a:ext uri="{FF2B5EF4-FFF2-40B4-BE49-F238E27FC236}">
                <a16:creationId xmlns="" xmlns:a16="http://schemas.microsoft.com/office/drawing/2014/main" id="{F0DC16E3-4119-D306-B0DB-20405C307FEF}"/>
              </a:ext>
            </a:extLst>
          </p:cNvPr>
          <p:cNvSpPr>
            <a:spLocks noGrp="1"/>
          </p:cNvSpPr>
          <p:nvPr>
            <p:ph sz="half" idx="2"/>
          </p:nvPr>
        </p:nvSpPr>
        <p:spPr>
          <a:xfrm>
            <a:off x="6390034" y="1159740"/>
            <a:ext cx="2179154" cy="3043762"/>
          </a:xfrm>
          <a:prstGeom prst="rect">
            <a:avLst/>
          </a:prstGeom>
        </p:spPr>
        <p:txBody>
          <a:bodyPr lIns="68577" tIns="34289" rIns="68577" bIns="34289">
            <a:normAutofit/>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ru-RU" dirty="0"/>
              <a:t>Образец текста</a:t>
            </a:r>
          </a:p>
        </p:txBody>
      </p:sp>
      <p:sp>
        <p:nvSpPr>
          <p:cNvPr id="11" name="object 13">
            <a:extLst>
              <a:ext uri="{FF2B5EF4-FFF2-40B4-BE49-F238E27FC236}">
                <a16:creationId xmlns="" xmlns:a16="http://schemas.microsoft.com/office/drawing/2014/main" id="{3A56EE4D-CAE0-F801-A46E-E73A9FF689B8}"/>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5" name="Заголовок 1">
            <a:extLst>
              <a:ext uri="{FF2B5EF4-FFF2-40B4-BE49-F238E27FC236}">
                <a16:creationId xmlns="" xmlns:a16="http://schemas.microsoft.com/office/drawing/2014/main" id="{F68A1339-501D-64DA-C8B5-52929CFF6AB9}"/>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17" name="Номер слайда 4">
            <a:extLst>
              <a:ext uri="{FF2B5EF4-FFF2-40B4-BE49-F238E27FC236}">
                <a16:creationId xmlns="" xmlns:a16="http://schemas.microsoft.com/office/drawing/2014/main" id="{BC31200F-A18F-EFBD-01D2-D05D06212DCC}"/>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8" name="Текст 7">
            <a:extLst>
              <a:ext uri="{FF2B5EF4-FFF2-40B4-BE49-F238E27FC236}">
                <a16:creationId xmlns="" xmlns:a16="http://schemas.microsoft.com/office/drawing/2014/main" id="{6C2E8AF7-382D-88BB-23C5-07A71763FE86}"/>
              </a:ext>
            </a:extLst>
          </p:cNvPr>
          <p:cNvSpPr>
            <a:spLocks noGrp="1"/>
          </p:cNvSpPr>
          <p:nvPr>
            <p:ph type="body" sz="quarter" idx="12"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7" name="Нижний колонтитул 3">
            <a:extLst>
              <a:ext uri="{FF2B5EF4-FFF2-40B4-BE49-F238E27FC236}">
                <a16:creationId xmlns="" xmlns:a16="http://schemas.microsoft.com/office/drawing/2014/main" id="{F14F051A-8698-953F-5B03-5020E3184343}"/>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38770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Две плашки">
    <p:spTree>
      <p:nvGrpSpPr>
        <p:cNvPr id="1" name=""/>
        <p:cNvGrpSpPr/>
        <p:nvPr/>
      </p:nvGrpSpPr>
      <p:grpSpPr>
        <a:xfrm>
          <a:off x="0" y="0"/>
          <a:ext cx="0" cy="0"/>
          <a:chOff x="0" y="0"/>
          <a:chExt cx="0" cy="0"/>
        </a:xfrm>
      </p:grpSpPr>
      <p:sp>
        <p:nvSpPr>
          <p:cNvPr id="8" name="object 13">
            <a:extLst>
              <a:ext uri="{FF2B5EF4-FFF2-40B4-BE49-F238E27FC236}">
                <a16:creationId xmlns="" xmlns:a16="http://schemas.microsoft.com/office/drawing/2014/main" id="{07EB8C42-1916-8071-ED45-F0E2C9EDBF2D}"/>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solidFill>
                <a:srgbClr val="7DBBFC"/>
              </a:solidFill>
            </a:endParaRPr>
          </a:p>
        </p:txBody>
      </p:sp>
      <p:sp>
        <p:nvSpPr>
          <p:cNvPr id="3" name="Прямоугольник: скругленные углы 2">
            <a:extLst>
              <a:ext uri="{FF2B5EF4-FFF2-40B4-BE49-F238E27FC236}">
                <a16:creationId xmlns="" xmlns:a16="http://schemas.microsoft.com/office/drawing/2014/main" id="{BE661CAF-7768-9AC2-F538-B5F8ECA17596}"/>
              </a:ext>
            </a:extLst>
          </p:cNvPr>
          <p:cNvSpPr/>
          <p:nvPr userDrawn="1"/>
        </p:nvSpPr>
        <p:spPr>
          <a:xfrm>
            <a:off x="737975" y="1387997"/>
            <a:ext cx="3601152" cy="2419211"/>
          </a:xfrm>
          <a:prstGeom prst="roundRect">
            <a:avLst>
              <a:gd name="adj" fmla="val 2574"/>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a:p>
        </p:txBody>
      </p:sp>
      <p:sp>
        <p:nvSpPr>
          <p:cNvPr id="4" name="Прямоугольник: скругленные углы 3">
            <a:extLst>
              <a:ext uri="{FF2B5EF4-FFF2-40B4-BE49-F238E27FC236}">
                <a16:creationId xmlns="" xmlns:a16="http://schemas.microsoft.com/office/drawing/2014/main" id="{1FDB0C7F-D8DF-B62D-675F-2953D8E4F5A3}"/>
              </a:ext>
            </a:extLst>
          </p:cNvPr>
          <p:cNvSpPr/>
          <p:nvPr userDrawn="1"/>
        </p:nvSpPr>
        <p:spPr>
          <a:xfrm>
            <a:off x="4804874" y="1387997"/>
            <a:ext cx="3601152" cy="2419211"/>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a:p>
        </p:txBody>
      </p:sp>
      <p:sp>
        <p:nvSpPr>
          <p:cNvPr id="9" name="Текст 28">
            <a:extLst>
              <a:ext uri="{FF2B5EF4-FFF2-40B4-BE49-F238E27FC236}">
                <a16:creationId xmlns="" xmlns:a16="http://schemas.microsoft.com/office/drawing/2014/main" id="{6FB71AF1-07C0-861E-F4DD-68F641E0EA65}"/>
              </a:ext>
            </a:extLst>
          </p:cNvPr>
          <p:cNvSpPr>
            <a:spLocks noGrp="1"/>
          </p:cNvSpPr>
          <p:nvPr>
            <p:ph type="body" sz="quarter" idx="15"/>
          </p:nvPr>
        </p:nvSpPr>
        <p:spPr>
          <a:xfrm>
            <a:off x="916539" y="2148496"/>
            <a:ext cx="3200657" cy="1394222"/>
          </a:xfrm>
          <a:prstGeom prst="rect">
            <a:avLst/>
          </a:prstGeom>
        </p:spPr>
        <p:txBody>
          <a:bodyPr lIns="68577" tIns="34289" rIns="68577" bIns="34289">
            <a:normAutofit/>
          </a:bodyPr>
          <a:lstStyle>
            <a:lvl1pPr marL="0" indent="0">
              <a:buFontTx/>
              <a:buNone/>
              <a:defRPr sz="1100">
                <a:solidFill>
                  <a:schemeClr val="tx1"/>
                </a:solidFill>
              </a:defRPr>
            </a:lvl1pPr>
          </a:lstStyle>
          <a:p>
            <a:pPr lvl="0"/>
            <a:r>
              <a:rPr lang="ru-RU" dirty="0"/>
              <a:t>Образец текста</a:t>
            </a:r>
          </a:p>
        </p:txBody>
      </p:sp>
      <p:sp>
        <p:nvSpPr>
          <p:cNvPr id="14" name="Текст 28">
            <a:extLst>
              <a:ext uri="{FF2B5EF4-FFF2-40B4-BE49-F238E27FC236}">
                <a16:creationId xmlns="" xmlns:a16="http://schemas.microsoft.com/office/drawing/2014/main" id="{D17CFC04-E67A-8922-2B8D-E0DB8D8A24A9}"/>
              </a:ext>
            </a:extLst>
          </p:cNvPr>
          <p:cNvSpPr>
            <a:spLocks noGrp="1"/>
          </p:cNvSpPr>
          <p:nvPr>
            <p:ph type="body" sz="quarter" idx="18" hasCustomPrompt="1"/>
          </p:nvPr>
        </p:nvSpPr>
        <p:spPr>
          <a:xfrm>
            <a:off x="916538" y="1583629"/>
            <a:ext cx="3200657" cy="300380"/>
          </a:xfrm>
          <a:prstGeom prst="rect">
            <a:avLst/>
          </a:prstGeom>
        </p:spPr>
        <p:txBody>
          <a:bodyPr lIns="68577" tIns="34289" rIns="68577" bIns="34289">
            <a:normAutofit/>
          </a:bodyPr>
          <a:lstStyle>
            <a:lvl1pPr marL="0" indent="0">
              <a:buFontTx/>
              <a:buNone/>
              <a:defRPr sz="1400" b="1">
                <a:solidFill>
                  <a:srgbClr val="363194"/>
                </a:solidFill>
              </a:defRPr>
            </a:lvl1pPr>
          </a:lstStyle>
          <a:p>
            <a:pPr lvl="0"/>
            <a:r>
              <a:rPr lang="ru-RU" dirty="0"/>
              <a:t>Подзаголовок</a:t>
            </a:r>
          </a:p>
        </p:txBody>
      </p:sp>
      <p:sp>
        <p:nvSpPr>
          <p:cNvPr id="16" name="Текст 28">
            <a:extLst>
              <a:ext uri="{FF2B5EF4-FFF2-40B4-BE49-F238E27FC236}">
                <a16:creationId xmlns="" xmlns:a16="http://schemas.microsoft.com/office/drawing/2014/main" id="{E94F6ACE-9C78-005A-9335-1EE2316FEBE6}"/>
              </a:ext>
            </a:extLst>
          </p:cNvPr>
          <p:cNvSpPr>
            <a:spLocks noGrp="1"/>
          </p:cNvSpPr>
          <p:nvPr>
            <p:ph type="body" sz="quarter" idx="19"/>
          </p:nvPr>
        </p:nvSpPr>
        <p:spPr>
          <a:xfrm>
            <a:off x="5026809" y="2148496"/>
            <a:ext cx="3200657" cy="1394222"/>
          </a:xfrm>
          <a:prstGeom prst="rect">
            <a:avLst/>
          </a:prstGeom>
        </p:spPr>
        <p:txBody>
          <a:bodyPr lIns="68577" tIns="34289" rIns="68577" bIns="34289">
            <a:normAutofit/>
          </a:bodyPr>
          <a:lstStyle>
            <a:lvl1pPr marL="0" indent="0">
              <a:buFontTx/>
              <a:buNone/>
              <a:defRPr sz="1100">
                <a:solidFill>
                  <a:schemeClr val="tx1"/>
                </a:solidFill>
              </a:defRPr>
            </a:lvl1pPr>
          </a:lstStyle>
          <a:p>
            <a:pPr lvl="0"/>
            <a:r>
              <a:rPr lang="ru-RU" dirty="0"/>
              <a:t>Образец текста</a:t>
            </a:r>
          </a:p>
        </p:txBody>
      </p:sp>
      <p:sp>
        <p:nvSpPr>
          <p:cNvPr id="17" name="Текст 28">
            <a:extLst>
              <a:ext uri="{FF2B5EF4-FFF2-40B4-BE49-F238E27FC236}">
                <a16:creationId xmlns="" xmlns:a16="http://schemas.microsoft.com/office/drawing/2014/main" id="{A3A4BEF3-6D0B-F439-67E7-1E15BB7A3721}"/>
              </a:ext>
            </a:extLst>
          </p:cNvPr>
          <p:cNvSpPr>
            <a:spLocks noGrp="1"/>
          </p:cNvSpPr>
          <p:nvPr>
            <p:ph type="body" sz="quarter" idx="20" hasCustomPrompt="1"/>
          </p:nvPr>
        </p:nvSpPr>
        <p:spPr>
          <a:xfrm>
            <a:off x="5026809" y="1583629"/>
            <a:ext cx="3200657" cy="300380"/>
          </a:xfrm>
          <a:prstGeom prst="rect">
            <a:avLst/>
          </a:prstGeom>
        </p:spPr>
        <p:txBody>
          <a:bodyPr lIns="68577" tIns="34289" rIns="68577" bIns="34289">
            <a:normAutofit/>
          </a:bodyPr>
          <a:lstStyle>
            <a:lvl1pPr marL="0" indent="0">
              <a:buFontTx/>
              <a:buNone/>
              <a:defRPr sz="1400" b="1">
                <a:solidFill>
                  <a:srgbClr val="363194"/>
                </a:solidFill>
              </a:defRPr>
            </a:lvl1pPr>
          </a:lstStyle>
          <a:p>
            <a:pPr lvl="0"/>
            <a:r>
              <a:rPr lang="ru-RU" dirty="0"/>
              <a:t>Подзаголовок</a:t>
            </a:r>
          </a:p>
        </p:txBody>
      </p:sp>
      <p:sp>
        <p:nvSpPr>
          <p:cNvPr id="20" name="Заголовок 1">
            <a:extLst>
              <a:ext uri="{FF2B5EF4-FFF2-40B4-BE49-F238E27FC236}">
                <a16:creationId xmlns="" xmlns:a16="http://schemas.microsoft.com/office/drawing/2014/main" id="{929BD678-58F6-07A5-5B2B-EF3E724A07B3}"/>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5" name="Номер слайда 4">
            <a:extLst>
              <a:ext uri="{FF2B5EF4-FFF2-40B4-BE49-F238E27FC236}">
                <a16:creationId xmlns="" xmlns:a16="http://schemas.microsoft.com/office/drawing/2014/main" id="{D9CC2F26-97EB-7B4D-39C7-FEBF2DDC11A3}"/>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6" name="Нижний колонтитул 3">
            <a:extLst>
              <a:ext uri="{FF2B5EF4-FFF2-40B4-BE49-F238E27FC236}">
                <a16:creationId xmlns="" xmlns:a16="http://schemas.microsoft.com/office/drawing/2014/main" id="{4A9190F3-63E6-D6B6-8C3D-8372DF3A46B8}"/>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
        <p:nvSpPr>
          <p:cNvPr id="7" name="Текст 7">
            <a:extLst>
              <a:ext uri="{FF2B5EF4-FFF2-40B4-BE49-F238E27FC236}">
                <a16:creationId xmlns="" xmlns:a16="http://schemas.microsoft.com/office/drawing/2014/main" id="{1D5E27BE-7EDA-D15B-3BB9-CFD1B8408197}"/>
              </a:ext>
            </a:extLst>
          </p:cNvPr>
          <p:cNvSpPr>
            <a:spLocks noGrp="1"/>
          </p:cNvSpPr>
          <p:nvPr>
            <p:ph type="body" sz="quarter" idx="12"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Tree>
    <p:extLst>
      <p:ext uri="{BB962C8B-B14F-4D97-AF65-F5344CB8AC3E}">
        <p14:creationId xmlns="" xmlns:p14="http://schemas.microsoft.com/office/powerpoint/2010/main" val="2706267435"/>
      </p:ext>
    </p:extLst>
  </p:cSld>
  <p:clrMapOvr>
    <a:masterClrMapping/>
  </p:clrMapOvr>
  <p:extLst>
    <p:ext uri="{DCECCB84-F9BA-43D5-87BE-67443E8EF086}">
      <p15:sldGuideLst xmlns="" xmlns:p15="http://schemas.microsoft.com/office/powerpoint/2012/main">
        <p15:guide id="1" pos="25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ри плашки">
    <p:spTree>
      <p:nvGrpSpPr>
        <p:cNvPr id="1" name=""/>
        <p:cNvGrpSpPr/>
        <p:nvPr/>
      </p:nvGrpSpPr>
      <p:grpSpPr>
        <a:xfrm>
          <a:off x="0" y="0"/>
          <a:ext cx="0" cy="0"/>
          <a:chOff x="0" y="0"/>
          <a:chExt cx="0" cy="0"/>
        </a:xfrm>
      </p:grpSpPr>
      <p:sp>
        <p:nvSpPr>
          <p:cNvPr id="7" name="object 13">
            <a:extLst>
              <a:ext uri="{FF2B5EF4-FFF2-40B4-BE49-F238E27FC236}">
                <a16:creationId xmlns="" xmlns:a16="http://schemas.microsoft.com/office/drawing/2014/main" id="{7A0B5775-AECC-0C81-B533-4057B9A26845}"/>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20" name="Прямоугольник: скругленные углы 19">
            <a:extLst>
              <a:ext uri="{FF2B5EF4-FFF2-40B4-BE49-F238E27FC236}">
                <a16:creationId xmlns="" xmlns:a16="http://schemas.microsoft.com/office/drawing/2014/main" id="{2175667B-4583-04FE-4801-F6C8F75BDF08}"/>
              </a:ext>
            </a:extLst>
          </p:cNvPr>
          <p:cNvSpPr/>
          <p:nvPr userDrawn="1"/>
        </p:nvSpPr>
        <p:spPr>
          <a:xfrm>
            <a:off x="562126" y="1387997"/>
            <a:ext cx="2441716" cy="2419211"/>
          </a:xfrm>
          <a:prstGeom prst="roundRect">
            <a:avLst>
              <a:gd name="adj" fmla="val 2574"/>
            </a:avLst>
          </a:prstGeom>
          <a:solidFill>
            <a:srgbClr val="D9D8E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a:p>
        </p:txBody>
      </p:sp>
      <p:sp>
        <p:nvSpPr>
          <p:cNvPr id="22" name="Прямоугольник: скругленные углы 21">
            <a:extLst>
              <a:ext uri="{FF2B5EF4-FFF2-40B4-BE49-F238E27FC236}">
                <a16:creationId xmlns="" xmlns:a16="http://schemas.microsoft.com/office/drawing/2014/main" id="{0C01C6F4-9C01-3FB3-C85B-D700EDBB7C86}"/>
              </a:ext>
            </a:extLst>
          </p:cNvPr>
          <p:cNvSpPr/>
          <p:nvPr userDrawn="1"/>
        </p:nvSpPr>
        <p:spPr>
          <a:xfrm>
            <a:off x="3404982" y="1387997"/>
            <a:ext cx="2441716" cy="2419211"/>
          </a:xfrm>
          <a:prstGeom prst="roundRect">
            <a:avLst>
              <a:gd name="adj" fmla="val 2574"/>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a:p>
        </p:txBody>
      </p:sp>
      <p:sp>
        <p:nvSpPr>
          <p:cNvPr id="24" name="Прямоугольник: скругленные углы 23">
            <a:extLst>
              <a:ext uri="{FF2B5EF4-FFF2-40B4-BE49-F238E27FC236}">
                <a16:creationId xmlns="" xmlns:a16="http://schemas.microsoft.com/office/drawing/2014/main" id="{01950DA1-BCD8-EDB2-DC7D-A275B3D4A3F2}"/>
              </a:ext>
            </a:extLst>
          </p:cNvPr>
          <p:cNvSpPr/>
          <p:nvPr userDrawn="1"/>
        </p:nvSpPr>
        <p:spPr>
          <a:xfrm>
            <a:off x="6247834" y="1387997"/>
            <a:ext cx="2441716" cy="2419211"/>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a:p>
        </p:txBody>
      </p:sp>
      <p:sp>
        <p:nvSpPr>
          <p:cNvPr id="29" name="Текст 28">
            <a:extLst>
              <a:ext uri="{FF2B5EF4-FFF2-40B4-BE49-F238E27FC236}">
                <a16:creationId xmlns="" xmlns:a16="http://schemas.microsoft.com/office/drawing/2014/main" id="{4E6AB915-E4B6-0128-EF06-325AD6D150CB}"/>
              </a:ext>
            </a:extLst>
          </p:cNvPr>
          <p:cNvSpPr>
            <a:spLocks noGrp="1"/>
          </p:cNvSpPr>
          <p:nvPr>
            <p:ph type="body" sz="quarter" idx="14"/>
          </p:nvPr>
        </p:nvSpPr>
        <p:spPr>
          <a:xfrm>
            <a:off x="853105" y="2148496"/>
            <a:ext cx="1859756" cy="1394222"/>
          </a:xfrm>
          <a:prstGeom prst="rect">
            <a:avLst/>
          </a:prstGeom>
        </p:spPr>
        <p:txBody>
          <a:bodyPr lIns="68577" tIns="34289" rIns="68577" bIns="34289">
            <a:normAutofit/>
          </a:bodyPr>
          <a:lstStyle>
            <a:lvl1pPr marL="0" indent="0">
              <a:buFontTx/>
              <a:buNone/>
              <a:defRPr sz="1100">
                <a:solidFill>
                  <a:schemeClr val="tx1"/>
                </a:solidFill>
              </a:defRPr>
            </a:lvl1pPr>
          </a:lstStyle>
          <a:p>
            <a:pPr lvl="0"/>
            <a:r>
              <a:rPr lang="ru-RU" dirty="0"/>
              <a:t>Образец текста</a:t>
            </a:r>
          </a:p>
        </p:txBody>
      </p:sp>
      <p:sp>
        <p:nvSpPr>
          <p:cNvPr id="30" name="Текст 28">
            <a:extLst>
              <a:ext uri="{FF2B5EF4-FFF2-40B4-BE49-F238E27FC236}">
                <a16:creationId xmlns="" xmlns:a16="http://schemas.microsoft.com/office/drawing/2014/main" id="{985AD135-3D8E-32AB-6008-E7FC585E2688}"/>
              </a:ext>
            </a:extLst>
          </p:cNvPr>
          <p:cNvSpPr>
            <a:spLocks noGrp="1"/>
          </p:cNvSpPr>
          <p:nvPr>
            <p:ph type="body" sz="quarter" idx="15"/>
          </p:nvPr>
        </p:nvSpPr>
        <p:spPr>
          <a:xfrm>
            <a:off x="3695959" y="2148496"/>
            <a:ext cx="1859756" cy="1394222"/>
          </a:xfrm>
          <a:prstGeom prst="rect">
            <a:avLst/>
          </a:prstGeom>
        </p:spPr>
        <p:txBody>
          <a:bodyPr lIns="68577" tIns="34289" rIns="68577" bIns="34289">
            <a:normAutofit/>
          </a:bodyPr>
          <a:lstStyle>
            <a:lvl1pPr marL="0" indent="0">
              <a:buFontTx/>
              <a:buNone/>
              <a:defRPr sz="1100">
                <a:solidFill>
                  <a:schemeClr val="tx1"/>
                </a:solidFill>
              </a:defRPr>
            </a:lvl1pPr>
          </a:lstStyle>
          <a:p>
            <a:pPr lvl="0"/>
            <a:r>
              <a:rPr lang="ru-RU" dirty="0"/>
              <a:t>Образец текста</a:t>
            </a:r>
          </a:p>
        </p:txBody>
      </p:sp>
      <p:sp>
        <p:nvSpPr>
          <p:cNvPr id="31" name="Текст 28">
            <a:extLst>
              <a:ext uri="{FF2B5EF4-FFF2-40B4-BE49-F238E27FC236}">
                <a16:creationId xmlns="" xmlns:a16="http://schemas.microsoft.com/office/drawing/2014/main" id="{0E0E5FAB-C9A5-1166-83B6-69883F2ABFD3}"/>
              </a:ext>
            </a:extLst>
          </p:cNvPr>
          <p:cNvSpPr>
            <a:spLocks noGrp="1"/>
          </p:cNvSpPr>
          <p:nvPr>
            <p:ph type="body" sz="quarter" idx="16"/>
          </p:nvPr>
        </p:nvSpPr>
        <p:spPr>
          <a:xfrm>
            <a:off x="6546268" y="2148496"/>
            <a:ext cx="1859756" cy="1394222"/>
          </a:xfrm>
          <a:prstGeom prst="rect">
            <a:avLst/>
          </a:prstGeom>
        </p:spPr>
        <p:txBody>
          <a:bodyPr lIns="68577" tIns="34289" rIns="68577" bIns="34289">
            <a:normAutofit/>
          </a:bodyPr>
          <a:lstStyle>
            <a:lvl1pPr marL="0" indent="0">
              <a:buFontTx/>
              <a:buNone/>
              <a:defRPr sz="1100">
                <a:solidFill>
                  <a:schemeClr val="tx1"/>
                </a:solidFill>
              </a:defRPr>
            </a:lvl1pPr>
          </a:lstStyle>
          <a:p>
            <a:pPr lvl="0"/>
            <a:r>
              <a:rPr lang="ru-RU" dirty="0"/>
              <a:t>Образец текста</a:t>
            </a:r>
          </a:p>
        </p:txBody>
      </p:sp>
      <p:sp>
        <p:nvSpPr>
          <p:cNvPr id="32" name="Текст 28">
            <a:extLst>
              <a:ext uri="{FF2B5EF4-FFF2-40B4-BE49-F238E27FC236}">
                <a16:creationId xmlns="" xmlns:a16="http://schemas.microsoft.com/office/drawing/2014/main" id="{6043606F-AF6C-84D3-B3BF-6EEAC815EA9F}"/>
              </a:ext>
            </a:extLst>
          </p:cNvPr>
          <p:cNvSpPr>
            <a:spLocks noGrp="1"/>
          </p:cNvSpPr>
          <p:nvPr>
            <p:ph type="body" sz="quarter" idx="17" hasCustomPrompt="1"/>
          </p:nvPr>
        </p:nvSpPr>
        <p:spPr>
          <a:xfrm>
            <a:off x="853105" y="1583629"/>
            <a:ext cx="1859756" cy="300380"/>
          </a:xfrm>
          <a:prstGeom prst="rect">
            <a:avLst/>
          </a:prstGeom>
        </p:spPr>
        <p:txBody>
          <a:bodyPr lIns="68577" tIns="34289" rIns="68577" bIns="34289">
            <a:normAutofit/>
          </a:bodyPr>
          <a:lstStyle>
            <a:lvl1pPr marL="0" indent="0">
              <a:buFontTx/>
              <a:buNone/>
              <a:defRPr sz="1400" b="1">
                <a:solidFill>
                  <a:srgbClr val="363194"/>
                </a:solidFill>
              </a:defRPr>
            </a:lvl1pPr>
          </a:lstStyle>
          <a:p>
            <a:pPr lvl="0"/>
            <a:r>
              <a:rPr lang="ru-RU" dirty="0"/>
              <a:t>Подзаголовок</a:t>
            </a:r>
          </a:p>
        </p:txBody>
      </p:sp>
      <p:sp>
        <p:nvSpPr>
          <p:cNvPr id="33" name="Текст 28">
            <a:extLst>
              <a:ext uri="{FF2B5EF4-FFF2-40B4-BE49-F238E27FC236}">
                <a16:creationId xmlns="" xmlns:a16="http://schemas.microsoft.com/office/drawing/2014/main" id="{E4CABCE6-EE0A-8E8C-9233-E6CA1AB679BA}"/>
              </a:ext>
            </a:extLst>
          </p:cNvPr>
          <p:cNvSpPr>
            <a:spLocks noGrp="1"/>
          </p:cNvSpPr>
          <p:nvPr>
            <p:ph type="body" sz="quarter" idx="18" hasCustomPrompt="1"/>
          </p:nvPr>
        </p:nvSpPr>
        <p:spPr>
          <a:xfrm>
            <a:off x="3695959" y="1583629"/>
            <a:ext cx="1859756" cy="300380"/>
          </a:xfrm>
          <a:prstGeom prst="rect">
            <a:avLst/>
          </a:prstGeom>
        </p:spPr>
        <p:txBody>
          <a:bodyPr lIns="68577" tIns="34289" rIns="68577" bIns="34289">
            <a:normAutofit/>
          </a:bodyPr>
          <a:lstStyle>
            <a:lvl1pPr marL="0" indent="0">
              <a:buFontTx/>
              <a:buNone/>
              <a:defRPr sz="1400" b="1">
                <a:solidFill>
                  <a:srgbClr val="363194"/>
                </a:solidFill>
              </a:defRPr>
            </a:lvl1pPr>
          </a:lstStyle>
          <a:p>
            <a:pPr lvl="0"/>
            <a:r>
              <a:rPr lang="ru-RU" dirty="0"/>
              <a:t>Подзаголовок</a:t>
            </a:r>
          </a:p>
        </p:txBody>
      </p:sp>
      <p:sp>
        <p:nvSpPr>
          <p:cNvPr id="34" name="Текст 28">
            <a:extLst>
              <a:ext uri="{FF2B5EF4-FFF2-40B4-BE49-F238E27FC236}">
                <a16:creationId xmlns="" xmlns:a16="http://schemas.microsoft.com/office/drawing/2014/main" id="{D615DBDD-0B36-54FC-DE4B-EB08CA7AC169}"/>
              </a:ext>
            </a:extLst>
          </p:cNvPr>
          <p:cNvSpPr>
            <a:spLocks noGrp="1"/>
          </p:cNvSpPr>
          <p:nvPr>
            <p:ph type="body" sz="quarter" idx="19" hasCustomPrompt="1"/>
          </p:nvPr>
        </p:nvSpPr>
        <p:spPr>
          <a:xfrm>
            <a:off x="6546268" y="1583629"/>
            <a:ext cx="1859756" cy="300380"/>
          </a:xfrm>
          <a:prstGeom prst="rect">
            <a:avLst/>
          </a:prstGeom>
        </p:spPr>
        <p:txBody>
          <a:bodyPr lIns="68577" tIns="34289" rIns="68577" bIns="34289">
            <a:normAutofit/>
          </a:bodyPr>
          <a:lstStyle>
            <a:lvl1pPr marL="0" indent="0">
              <a:buFontTx/>
              <a:buNone/>
              <a:defRPr sz="1400" b="1">
                <a:solidFill>
                  <a:srgbClr val="363194"/>
                </a:solidFill>
              </a:defRPr>
            </a:lvl1pPr>
          </a:lstStyle>
          <a:p>
            <a:pPr lvl="0"/>
            <a:r>
              <a:rPr lang="ru-RU" dirty="0"/>
              <a:t>Подзаголовок</a:t>
            </a:r>
          </a:p>
        </p:txBody>
      </p:sp>
      <p:sp>
        <p:nvSpPr>
          <p:cNvPr id="4" name="Заголовок 1">
            <a:extLst>
              <a:ext uri="{FF2B5EF4-FFF2-40B4-BE49-F238E27FC236}">
                <a16:creationId xmlns="" xmlns:a16="http://schemas.microsoft.com/office/drawing/2014/main" id="{2007952F-920A-9A7B-788E-085AA2240400}"/>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11" name="Номер слайда 4">
            <a:extLst>
              <a:ext uri="{FF2B5EF4-FFF2-40B4-BE49-F238E27FC236}">
                <a16:creationId xmlns="" xmlns:a16="http://schemas.microsoft.com/office/drawing/2014/main" id="{CED563EF-4AF7-CA26-C2B3-8930D1244BE1}"/>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5" name="Текст 7">
            <a:extLst>
              <a:ext uri="{FF2B5EF4-FFF2-40B4-BE49-F238E27FC236}">
                <a16:creationId xmlns="" xmlns:a16="http://schemas.microsoft.com/office/drawing/2014/main" id="{FDCC2FFF-F02D-4AC5-36F9-AB78A83E9069}"/>
              </a:ext>
            </a:extLst>
          </p:cNvPr>
          <p:cNvSpPr>
            <a:spLocks noGrp="1"/>
          </p:cNvSpPr>
          <p:nvPr>
            <p:ph type="body" sz="quarter" idx="12"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6" name="Нижний колонтитул 3">
            <a:extLst>
              <a:ext uri="{FF2B5EF4-FFF2-40B4-BE49-F238E27FC236}">
                <a16:creationId xmlns="" xmlns:a16="http://schemas.microsoft.com/office/drawing/2014/main" id="{49E18D00-E6F5-C63D-F8DF-4CED2CF84467}"/>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182645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Четыре плашки">
    <p:spTree>
      <p:nvGrpSpPr>
        <p:cNvPr id="1" name=""/>
        <p:cNvGrpSpPr/>
        <p:nvPr/>
      </p:nvGrpSpPr>
      <p:grpSpPr>
        <a:xfrm>
          <a:off x="0" y="0"/>
          <a:ext cx="0" cy="0"/>
          <a:chOff x="0" y="0"/>
          <a:chExt cx="0" cy="0"/>
        </a:xfrm>
      </p:grpSpPr>
      <p:sp>
        <p:nvSpPr>
          <p:cNvPr id="7" name="object 13">
            <a:extLst>
              <a:ext uri="{FF2B5EF4-FFF2-40B4-BE49-F238E27FC236}">
                <a16:creationId xmlns="" xmlns:a16="http://schemas.microsoft.com/office/drawing/2014/main" id="{7A0B5775-AECC-0C81-B533-4057B9A26845}"/>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20" name="Прямоугольник: скругленные углы 19">
            <a:extLst>
              <a:ext uri="{FF2B5EF4-FFF2-40B4-BE49-F238E27FC236}">
                <a16:creationId xmlns="" xmlns:a16="http://schemas.microsoft.com/office/drawing/2014/main" id="{2175667B-4583-04FE-4801-F6C8F75BDF08}"/>
              </a:ext>
            </a:extLst>
          </p:cNvPr>
          <p:cNvSpPr/>
          <p:nvPr userDrawn="1"/>
        </p:nvSpPr>
        <p:spPr>
          <a:xfrm>
            <a:off x="520159" y="1443345"/>
            <a:ext cx="1789262" cy="2419211"/>
          </a:xfrm>
          <a:prstGeom prst="roundRect">
            <a:avLst>
              <a:gd name="adj" fmla="val 2574"/>
            </a:avLst>
          </a:prstGeom>
          <a:solidFill>
            <a:srgbClr val="D9D8E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a:p>
        </p:txBody>
      </p:sp>
      <p:sp>
        <p:nvSpPr>
          <p:cNvPr id="22" name="Прямоугольник: скругленные углы 21">
            <a:extLst>
              <a:ext uri="{FF2B5EF4-FFF2-40B4-BE49-F238E27FC236}">
                <a16:creationId xmlns="" xmlns:a16="http://schemas.microsoft.com/office/drawing/2014/main" id="{0C01C6F4-9C01-3FB3-C85B-D700EDBB7C86}"/>
              </a:ext>
            </a:extLst>
          </p:cNvPr>
          <p:cNvSpPr/>
          <p:nvPr userDrawn="1"/>
        </p:nvSpPr>
        <p:spPr>
          <a:xfrm>
            <a:off x="2632747" y="1443345"/>
            <a:ext cx="1789262" cy="2419211"/>
          </a:xfrm>
          <a:prstGeom prst="roundRect">
            <a:avLst>
              <a:gd name="adj" fmla="val 2574"/>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a:p>
        </p:txBody>
      </p:sp>
      <p:sp>
        <p:nvSpPr>
          <p:cNvPr id="24" name="Прямоугольник: скругленные углы 23">
            <a:extLst>
              <a:ext uri="{FF2B5EF4-FFF2-40B4-BE49-F238E27FC236}">
                <a16:creationId xmlns="" xmlns:a16="http://schemas.microsoft.com/office/drawing/2014/main" id="{01950DA1-BCD8-EDB2-DC7D-A275B3D4A3F2}"/>
              </a:ext>
            </a:extLst>
          </p:cNvPr>
          <p:cNvSpPr/>
          <p:nvPr userDrawn="1"/>
        </p:nvSpPr>
        <p:spPr>
          <a:xfrm>
            <a:off x="4740997" y="1443345"/>
            <a:ext cx="1789262" cy="2419211"/>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a:p>
        </p:txBody>
      </p:sp>
      <p:sp>
        <p:nvSpPr>
          <p:cNvPr id="29" name="Текст 28">
            <a:extLst>
              <a:ext uri="{FF2B5EF4-FFF2-40B4-BE49-F238E27FC236}">
                <a16:creationId xmlns="" xmlns:a16="http://schemas.microsoft.com/office/drawing/2014/main" id="{4E6AB915-E4B6-0128-EF06-325AD6D150CB}"/>
              </a:ext>
            </a:extLst>
          </p:cNvPr>
          <p:cNvSpPr>
            <a:spLocks noGrp="1"/>
          </p:cNvSpPr>
          <p:nvPr>
            <p:ph type="body" sz="quarter" idx="14"/>
          </p:nvPr>
        </p:nvSpPr>
        <p:spPr>
          <a:xfrm>
            <a:off x="733386" y="2203846"/>
            <a:ext cx="1362808" cy="1394222"/>
          </a:xfrm>
          <a:prstGeom prst="rect">
            <a:avLst/>
          </a:prstGeom>
        </p:spPr>
        <p:txBody>
          <a:bodyPr lIns="68577" tIns="34289" rIns="68577" bIns="34289">
            <a:normAutofit/>
          </a:bodyPr>
          <a:lstStyle>
            <a:lvl1pPr marL="0" indent="0">
              <a:buFontTx/>
              <a:buNone/>
              <a:defRPr sz="1100">
                <a:solidFill>
                  <a:schemeClr val="tx1"/>
                </a:solidFill>
              </a:defRPr>
            </a:lvl1pPr>
          </a:lstStyle>
          <a:p>
            <a:pPr lvl="0"/>
            <a:r>
              <a:rPr lang="ru-RU" dirty="0"/>
              <a:t>Образец текста</a:t>
            </a:r>
          </a:p>
        </p:txBody>
      </p:sp>
      <p:sp>
        <p:nvSpPr>
          <p:cNvPr id="30" name="Текст 28">
            <a:extLst>
              <a:ext uri="{FF2B5EF4-FFF2-40B4-BE49-F238E27FC236}">
                <a16:creationId xmlns="" xmlns:a16="http://schemas.microsoft.com/office/drawing/2014/main" id="{985AD135-3D8E-32AB-6008-E7FC585E2688}"/>
              </a:ext>
            </a:extLst>
          </p:cNvPr>
          <p:cNvSpPr>
            <a:spLocks noGrp="1"/>
          </p:cNvSpPr>
          <p:nvPr>
            <p:ph type="body" sz="quarter" idx="15"/>
          </p:nvPr>
        </p:nvSpPr>
        <p:spPr>
          <a:xfrm>
            <a:off x="2845974" y="2203846"/>
            <a:ext cx="1362808" cy="1394222"/>
          </a:xfrm>
          <a:prstGeom prst="rect">
            <a:avLst/>
          </a:prstGeom>
        </p:spPr>
        <p:txBody>
          <a:bodyPr lIns="68577" tIns="34289" rIns="68577" bIns="34289">
            <a:normAutofit/>
          </a:bodyPr>
          <a:lstStyle>
            <a:lvl1pPr marL="0" indent="0">
              <a:buFontTx/>
              <a:buNone/>
              <a:defRPr sz="1100">
                <a:solidFill>
                  <a:schemeClr val="tx1"/>
                </a:solidFill>
              </a:defRPr>
            </a:lvl1pPr>
          </a:lstStyle>
          <a:p>
            <a:pPr lvl="0"/>
            <a:r>
              <a:rPr lang="ru-RU" dirty="0"/>
              <a:t>Образец текста</a:t>
            </a:r>
          </a:p>
        </p:txBody>
      </p:sp>
      <p:sp>
        <p:nvSpPr>
          <p:cNvPr id="31" name="Текст 28">
            <a:extLst>
              <a:ext uri="{FF2B5EF4-FFF2-40B4-BE49-F238E27FC236}">
                <a16:creationId xmlns="" xmlns:a16="http://schemas.microsoft.com/office/drawing/2014/main" id="{0E0E5FAB-C9A5-1166-83B6-69883F2ABFD3}"/>
              </a:ext>
            </a:extLst>
          </p:cNvPr>
          <p:cNvSpPr>
            <a:spLocks noGrp="1"/>
          </p:cNvSpPr>
          <p:nvPr>
            <p:ph type="body" sz="quarter" idx="16"/>
          </p:nvPr>
        </p:nvSpPr>
        <p:spPr>
          <a:xfrm>
            <a:off x="4954227" y="2203846"/>
            <a:ext cx="1362808" cy="1394222"/>
          </a:xfrm>
          <a:prstGeom prst="rect">
            <a:avLst/>
          </a:prstGeom>
        </p:spPr>
        <p:txBody>
          <a:bodyPr lIns="68577" tIns="34289" rIns="68577" bIns="34289">
            <a:normAutofit/>
          </a:bodyPr>
          <a:lstStyle>
            <a:lvl1pPr marL="0" indent="0">
              <a:buFontTx/>
              <a:buNone/>
              <a:defRPr sz="1100">
                <a:solidFill>
                  <a:schemeClr val="tx1"/>
                </a:solidFill>
              </a:defRPr>
            </a:lvl1pPr>
          </a:lstStyle>
          <a:p>
            <a:pPr lvl="0"/>
            <a:r>
              <a:rPr lang="ru-RU" dirty="0"/>
              <a:t>Образец текста</a:t>
            </a:r>
          </a:p>
        </p:txBody>
      </p:sp>
      <p:sp>
        <p:nvSpPr>
          <p:cNvPr id="32" name="Текст 28">
            <a:extLst>
              <a:ext uri="{FF2B5EF4-FFF2-40B4-BE49-F238E27FC236}">
                <a16:creationId xmlns="" xmlns:a16="http://schemas.microsoft.com/office/drawing/2014/main" id="{6043606F-AF6C-84D3-B3BF-6EEAC815EA9F}"/>
              </a:ext>
            </a:extLst>
          </p:cNvPr>
          <p:cNvSpPr>
            <a:spLocks noGrp="1"/>
          </p:cNvSpPr>
          <p:nvPr>
            <p:ph type="body" sz="quarter" idx="17" hasCustomPrompt="1"/>
          </p:nvPr>
        </p:nvSpPr>
        <p:spPr>
          <a:xfrm>
            <a:off x="733386" y="1638979"/>
            <a:ext cx="1362808" cy="300380"/>
          </a:xfrm>
          <a:prstGeom prst="rect">
            <a:avLst/>
          </a:prstGeom>
        </p:spPr>
        <p:txBody>
          <a:bodyPr lIns="68577" tIns="34289" rIns="68577" bIns="34289">
            <a:normAutofit/>
          </a:bodyPr>
          <a:lstStyle>
            <a:lvl1pPr marL="0" indent="0">
              <a:buFontTx/>
              <a:buNone/>
              <a:defRPr sz="1400" b="1">
                <a:solidFill>
                  <a:srgbClr val="363194"/>
                </a:solidFill>
              </a:defRPr>
            </a:lvl1pPr>
          </a:lstStyle>
          <a:p>
            <a:pPr lvl="0"/>
            <a:r>
              <a:rPr lang="ru-RU" dirty="0"/>
              <a:t>Подзаголовок</a:t>
            </a:r>
          </a:p>
        </p:txBody>
      </p:sp>
      <p:sp>
        <p:nvSpPr>
          <p:cNvPr id="33" name="Текст 28">
            <a:extLst>
              <a:ext uri="{FF2B5EF4-FFF2-40B4-BE49-F238E27FC236}">
                <a16:creationId xmlns="" xmlns:a16="http://schemas.microsoft.com/office/drawing/2014/main" id="{E4CABCE6-EE0A-8E8C-9233-E6CA1AB679BA}"/>
              </a:ext>
            </a:extLst>
          </p:cNvPr>
          <p:cNvSpPr>
            <a:spLocks noGrp="1"/>
          </p:cNvSpPr>
          <p:nvPr>
            <p:ph type="body" sz="quarter" idx="18" hasCustomPrompt="1"/>
          </p:nvPr>
        </p:nvSpPr>
        <p:spPr>
          <a:xfrm>
            <a:off x="2845974" y="1638979"/>
            <a:ext cx="1362808" cy="300380"/>
          </a:xfrm>
          <a:prstGeom prst="rect">
            <a:avLst/>
          </a:prstGeom>
        </p:spPr>
        <p:txBody>
          <a:bodyPr lIns="68577" tIns="34289" rIns="68577" bIns="34289">
            <a:normAutofit/>
          </a:bodyPr>
          <a:lstStyle>
            <a:lvl1pPr marL="0" indent="0">
              <a:buFontTx/>
              <a:buNone/>
              <a:defRPr sz="1400" b="1">
                <a:solidFill>
                  <a:srgbClr val="363194"/>
                </a:solidFill>
              </a:defRPr>
            </a:lvl1pPr>
          </a:lstStyle>
          <a:p>
            <a:pPr lvl="0"/>
            <a:r>
              <a:rPr lang="ru-RU" dirty="0"/>
              <a:t>Подзаголовок</a:t>
            </a:r>
          </a:p>
        </p:txBody>
      </p:sp>
      <p:sp>
        <p:nvSpPr>
          <p:cNvPr id="34" name="Текст 28">
            <a:extLst>
              <a:ext uri="{FF2B5EF4-FFF2-40B4-BE49-F238E27FC236}">
                <a16:creationId xmlns="" xmlns:a16="http://schemas.microsoft.com/office/drawing/2014/main" id="{D615DBDD-0B36-54FC-DE4B-EB08CA7AC169}"/>
              </a:ext>
            </a:extLst>
          </p:cNvPr>
          <p:cNvSpPr>
            <a:spLocks noGrp="1"/>
          </p:cNvSpPr>
          <p:nvPr>
            <p:ph type="body" sz="quarter" idx="19" hasCustomPrompt="1"/>
          </p:nvPr>
        </p:nvSpPr>
        <p:spPr>
          <a:xfrm>
            <a:off x="4954227" y="1638979"/>
            <a:ext cx="1362808" cy="300380"/>
          </a:xfrm>
          <a:prstGeom prst="rect">
            <a:avLst/>
          </a:prstGeom>
        </p:spPr>
        <p:txBody>
          <a:bodyPr lIns="68577" tIns="34289" rIns="68577" bIns="34289">
            <a:normAutofit/>
          </a:bodyPr>
          <a:lstStyle>
            <a:lvl1pPr marL="0" indent="0">
              <a:buFontTx/>
              <a:buNone/>
              <a:defRPr sz="1400" b="1">
                <a:solidFill>
                  <a:srgbClr val="363194"/>
                </a:solidFill>
              </a:defRPr>
            </a:lvl1pPr>
          </a:lstStyle>
          <a:p>
            <a:pPr lvl="0"/>
            <a:r>
              <a:rPr lang="ru-RU" dirty="0"/>
              <a:t>Подзаголовок</a:t>
            </a:r>
          </a:p>
        </p:txBody>
      </p:sp>
      <p:sp>
        <p:nvSpPr>
          <p:cNvPr id="4" name="Заголовок 1">
            <a:extLst>
              <a:ext uri="{FF2B5EF4-FFF2-40B4-BE49-F238E27FC236}">
                <a16:creationId xmlns="" xmlns:a16="http://schemas.microsoft.com/office/drawing/2014/main" id="{2007952F-920A-9A7B-788E-085AA2240400}"/>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2" name="Прямоугольник: скругленные углы 1">
            <a:extLst>
              <a:ext uri="{FF2B5EF4-FFF2-40B4-BE49-F238E27FC236}">
                <a16:creationId xmlns="" xmlns:a16="http://schemas.microsoft.com/office/drawing/2014/main" id="{4F1A9882-4C2B-E626-5001-E66315689940}"/>
              </a:ext>
            </a:extLst>
          </p:cNvPr>
          <p:cNvSpPr/>
          <p:nvPr userDrawn="1"/>
        </p:nvSpPr>
        <p:spPr>
          <a:xfrm>
            <a:off x="6849250" y="1455097"/>
            <a:ext cx="1789262" cy="2419211"/>
          </a:xfrm>
          <a:prstGeom prst="roundRect">
            <a:avLst>
              <a:gd name="adj" fmla="val 2574"/>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a:p>
        </p:txBody>
      </p:sp>
      <p:sp>
        <p:nvSpPr>
          <p:cNvPr id="5" name="Текст 28">
            <a:extLst>
              <a:ext uri="{FF2B5EF4-FFF2-40B4-BE49-F238E27FC236}">
                <a16:creationId xmlns="" xmlns:a16="http://schemas.microsoft.com/office/drawing/2014/main" id="{040A5FB0-55B9-3D90-49B1-E18432C4DCFE}"/>
              </a:ext>
            </a:extLst>
          </p:cNvPr>
          <p:cNvSpPr>
            <a:spLocks noGrp="1"/>
          </p:cNvSpPr>
          <p:nvPr>
            <p:ph type="body" sz="quarter" idx="20"/>
          </p:nvPr>
        </p:nvSpPr>
        <p:spPr>
          <a:xfrm>
            <a:off x="7062477" y="2215597"/>
            <a:ext cx="1362808" cy="1394222"/>
          </a:xfrm>
          <a:prstGeom prst="rect">
            <a:avLst/>
          </a:prstGeom>
        </p:spPr>
        <p:txBody>
          <a:bodyPr lIns="68577" tIns="34289" rIns="68577" bIns="34289">
            <a:normAutofit/>
          </a:bodyPr>
          <a:lstStyle>
            <a:lvl1pPr marL="0" indent="0">
              <a:buFontTx/>
              <a:buNone/>
              <a:defRPr sz="1100">
                <a:solidFill>
                  <a:schemeClr val="tx1"/>
                </a:solidFill>
              </a:defRPr>
            </a:lvl1pPr>
          </a:lstStyle>
          <a:p>
            <a:pPr lvl="0"/>
            <a:r>
              <a:rPr lang="ru-RU" dirty="0"/>
              <a:t>Образец текста</a:t>
            </a:r>
          </a:p>
        </p:txBody>
      </p:sp>
      <p:sp>
        <p:nvSpPr>
          <p:cNvPr id="6" name="Текст 28">
            <a:extLst>
              <a:ext uri="{FF2B5EF4-FFF2-40B4-BE49-F238E27FC236}">
                <a16:creationId xmlns="" xmlns:a16="http://schemas.microsoft.com/office/drawing/2014/main" id="{F6E431BB-9FC0-ACC5-D858-C1ABAC9698EE}"/>
              </a:ext>
            </a:extLst>
          </p:cNvPr>
          <p:cNvSpPr>
            <a:spLocks noGrp="1"/>
          </p:cNvSpPr>
          <p:nvPr>
            <p:ph type="body" sz="quarter" idx="21" hasCustomPrompt="1"/>
          </p:nvPr>
        </p:nvSpPr>
        <p:spPr>
          <a:xfrm>
            <a:off x="7062477" y="1650730"/>
            <a:ext cx="1362808" cy="300380"/>
          </a:xfrm>
          <a:prstGeom prst="rect">
            <a:avLst/>
          </a:prstGeom>
        </p:spPr>
        <p:txBody>
          <a:bodyPr lIns="68577" tIns="34289" rIns="68577" bIns="34289">
            <a:normAutofit/>
          </a:bodyPr>
          <a:lstStyle>
            <a:lvl1pPr marL="0" indent="0">
              <a:buFontTx/>
              <a:buNone/>
              <a:defRPr sz="1400" b="1">
                <a:solidFill>
                  <a:srgbClr val="363194"/>
                </a:solidFill>
              </a:defRPr>
            </a:lvl1pPr>
          </a:lstStyle>
          <a:p>
            <a:pPr lvl="0"/>
            <a:r>
              <a:rPr lang="ru-RU" dirty="0"/>
              <a:t>Подзаголовок</a:t>
            </a:r>
          </a:p>
        </p:txBody>
      </p:sp>
      <p:sp>
        <p:nvSpPr>
          <p:cNvPr id="14" name="Номер слайда 4">
            <a:extLst>
              <a:ext uri="{FF2B5EF4-FFF2-40B4-BE49-F238E27FC236}">
                <a16:creationId xmlns="" xmlns:a16="http://schemas.microsoft.com/office/drawing/2014/main" id="{681E0E83-7715-1B26-C0EF-86D4C9801A91}"/>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9" name="Текст 7">
            <a:extLst>
              <a:ext uri="{FF2B5EF4-FFF2-40B4-BE49-F238E27FC236}">
                <a16:creationId xmlns="" xmlns:a16="http://schemas.microsoft.com/office/drawing/2014/main" id="{7940E9A4-BEC6-6B6F-E45E-4CD0FD98795D}"/>
              </a:ext>
            </a:extLst>
          </p:cNvPr>
          <p:cNvSpPr>
            <a:spLocks noGrp="1"/>
          </p:cNvSpPr>
          <p:nvPr>
            <p:ph type="body" sz="quarter" idx="12"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10" name="Нижний колонтитул 3">
            <a:extLst>
              <a:ext uri="{FF2B5EF4-FFF2-40B4-BE49-F238E27FC236}">
                <a16:creationId xmlns="" xmlns:a16="http://schemas.microsoft.com/office/drawing/2014/main" id="{F98F4CB7-BFDE-D189-FF5A-FE233D9D845C}"/>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29650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Изображение с текстом">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821B21DE-85EE-6E42-463C-EB834293C958}"/>
              </a:ext>
            </a:extLst>
          </p:cNvPr>
          <p:cNvSpPr/>
          <p:nvPr userDrawn="1"/>
        </p:nvSpPr>
        <p:spPr>
          <a:xfrm>
            <a:off x="1" y="407290"/>
            <a:ext cx="313082" cy="65537"/>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0" name="Заголовок 1">
            <a:extLst>
              <a:ext uri="{FF2B5EF4-FFF2-40B4-BE49-F238E27FC236}">
                <a16:creationId xmlns="" xmlns:a16="http://schemas.microsoft.com/office/drawing/2014/main" id="{CA69C4E8-77D3-0194-6E1F-8CDAC0790DC9}"/>
              </a:ext>
            </a:extLst>
          </p:cNvPr>
          <p:cNvSpPr>
            <a:spLocks noGrp="1"/>
          </p:cNvSpPr>
          <p:nvPr>
            <p:ph type="title" hasCustomPrompt="1"/>
          </p:nvPr>
        </p:nvSpPr>
        <p:spPr>
          <a:xfrm>
            <a:off x="449748" y="298175"/>
            <a:ext cx="7138781" cy="387627"/>
          </a:xfrm>
          <a:prstGeom prst="rect">
            <a:avLst/>
          </a:prstGeom>
        </p:spPr>
        <p:txBody>
          <a:bodyPr lIns="68577" tIns="34289" rIns="68577" bIns="34289" anchor="t">
            <a:normAutofit/>
          </a:bodyPr>
          <a:lstStyle>
            <a:lvl1pPr>
              <a:defRPr sz="1700" b="1">
                <a:solidFill>
                  <a:srgbClr val="363194"/>
                </a:solidFill>
              </a:defRPr>
            </a:lvl1pPr>
          </a:lstStyle>
          <a:p>
            <a:r>
              <a:rPr lang="ru-RU" dirty="0"/>
              <a:t>ОБРАЗЕЦ ЗАГОЛОВКА</a:t>
            </a:r>
          </a:p>
        </p:txBody>
      </p:sp>
      <p:sp>
        <p:nvSpPr>
          <p:cNvPr id="2" name="Рисунок 11">
            <a:extLst>
              <a:ext uri="{FF2B5EF4-FFF2-40B4-BE49-F238E27FC236}">
                <a16:creationId xmlns="" xmlns:a16="http://schemas.microsoft.com/office/drawing/2014/main" id="{69466542-69BD-7C3F-0AD3-286F33486761}"/>
              </a:ext>
            </a:extLst>
          </p:cNvPr>
          <p:cNvSpPr>
            <a:spLocks noGrp="1"/>
          </p:cNvSpPr>
          <p:nvPr>
            <p:ph type="pic" sz="quarter" idx="13"/>
          </p:nvPr>
        </p:nvSpPr>
        <p:spPr>
          <a:xfrm>
            <a:off x="6031720" y="1389462"/>
            <a:ext cx="2291954" cy="2707481"/>
          </a:xfrm>
          <a:prstGeom prst="roundRect">
            <a:avLst>
              <a:gd name="adj" fmla="val 3281"/>
            </a:avLst>
          </a:prstGeom>
        </p:spPr>
        <p:txBody>
          <a:bodyPr lIns="68577" tIns="34289" rIns="68577" bIns="34289"/>
          <a:lstStyle/>
          <a:p>
            <a:endParaRPr lang="ru-RU"/>
          </a:p>
        </p:txBody>
      </p:sp>
      <p:sp>
        <p:nvSpPr>
          <p:cNvPr id="4" name="Текст 14">
            <a:extLst>
              <a:ext uri="{FF2B5EF4-FFF2-40B4-BE49-F238E27FC236}">
                <a16:creationId xmlns="" xmlns:a16="http://schemas.microsoft.com/office/drawing/2014/main" id="{F90414E1-F7F8-26E8-647F-D6D5B0A46B51}"/>
              </a:ext>
            </a:extLst>
          </p:cNvPr>
          <p:cNvSpPr>
            <a:spLocks noGrp="1"/>
          </p:cNvSpPr>
          <p:nvPr>
            <p:ph type="body" sz="quarter" idx="14"/>
          </p:nvPr>
        </p:nvSpPr>
        <p:spPr>
          <a:xfrm>
            <a:off x="449745" y="1389459"/>
            <a:ext cx="5298341" cy="2707482"/>
          </a:xfrm>
          <a:prstGeom prst="rect">
            <a:avLst/>
          </a:prstGeom>
        </p:spPr>
        <p:txBody>
          <a:bodyPr lIns="68577" tIns="34289" rIns="68577" bIns="34289">
            <a:normAutofit/>
          </a:bodyPr>
          <a:lstStyle>
            <a:lvl1pPr marL="0" indent="0">
              <a:buNone/>
              <a:defRPr sz="900"/>
            </a:lvl1pPr>
            <a:lvl2pPr marL="342884" indent="0">
              <a:buFont typeface="Arial" panose="020B0604020202020204" pitchFamily="34" charset="0"/>
              <a:buNone/>
              <a:defRPr/>
            </a:lvl2pPr>
            <a:lvl3pPr marL="685766" indent="0">
              <a:buNone/>
              <a:defRPr/>
            </a:lvl3pPr>
            <a:lvl4pPr marL="1028649" indent="0">
              <a:buNone/>
              <a:defRPr/>
            </a:lvl4pPr>
            <a:lvl5pPr marL="1371532" indent="0">
              <a:buNone/>
              <a:defRPr/>
            </a:lvl5pPr>
          </a:lstStyle>
          <a:p>
            <a:pPr lvl="0"/>
            <a:r>
              <a:rPr lang="ru-RU" dirty="0"/>
              <a:t>Образец текста</a:t>
            </a:r>
          </a:p>
        </p:txBody>
      </p:sp>
      <p:sp>
        <p:nvSpPr>
          <p:cNvPr id="3" name="Номер слайда 4">
            <a:extLst>
              <a:ext uri="{FF2B5EF4-FFF2-40B4-BE49-F238E27FC236}">
                <a16:creationId xmlns="" xmlns:a16="http://schemas.microsoft.com/office/drawing/2014/main" id="{79C98158-9B5D-14BD-1E46-4774CFAF8C8C}"/>
              </a:ext>
            </a:extLst>
          </p:cNvPr>
          <p:cNvSpPr txBox="1">
            <a:spLocks/>
          </p:cNvSpPr>
          <p:nvPr userDrawn="1"/>
        </p:nvSpPr>
        <p:spPr>
          <a:xfrm>
            <a:off x="6996482" y="4836204"/>
            <a:ext cx="2057400" cy="273844"/>
          </a:xfrm>
          <a:prstGeom prst="rect">
            <a:avLst/>
          </a:prstGeom>
        </p:spPr>
        <p:txBody>
          <a:bodyPr vert="horz" lIns="68577" tIns="34289" rIns="68577" bIns="34289"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Текст 7">
            <a:extLst>
              <a:ext uri="{FF2B5EF4-FFF2-40B4-BE49-F238E27FC236}">
                <a16:creationId xmlns="" xmlns:a16="http://schemas.microsoft.com/office/drawing/2014/main" id="{25EC69B5-8145-63DB-7E02-3E7C09879619}"/>
              </a:ext>
            </a:extLst>
          </p:cNvPr>
          <p:cNvSpPr>
            <a:spLocks noGrp="1"/>
          </p:cNvSpPr>
          <p:nvPr>
            <p:ph type="body" sz="quarter" idx="12" hasCustomPrompt="1"/>
          </p:nvPr>
        </p:nvSpPr>
        <p:spPr>
          <a:xfrm>
            <a:off x="449746" y="514350"/>
            <a:ext cx="7139298" cy="273844"/>
          </a:xfrm>
          <a:prstGeom prst="rect">
            <a:avLst/>
          </a:prstGeom>
        </p:spPr>
        <p:txBody>
          <a:bodyPr lIns="68577" tIns="34289" rIns="68577" bIns="34289"/>
          <a:lstStyle>
            <a:lvl1pPr marL="0" indent="0">
              <a:buNone/>
              <a:defRPr sz="1100" b="1"/>
            </a:lvl1pPr>
            <a:lvl2pPr marL="342884" indent="0">
              <a:buNone/>
              <a:defRPr/>
            </a:lvl2pPr>
            <a:lvl3pPr marL="685766" indent="0">
              <a:buNone/>
              <a:defRPr/>
            </a:lvl3pPr>
            <a:lvl4pPr marL="1028649" indent="0">
              <a:buNone/>
              <a:defRPr/>
            </a:lvl4pPr>
            <a:lvl5pPr marL="1371532" indent="0">
              <a:buNone/>
              <a:defRPr/>
            </a:lvl5pPr>
          </a:lstStyle>
          <a:p>
            <a:pPr lvl="0"/>
            <a:r>
              <a:rPr lang="ru-RU" dirty="0"/>
              <a:t>подзаголовок</a:t>
            </a:r>
          </a:p>
        </p:txBody>
      </p:sp>
      <p:sp>
        <p:nvSpPr>
          <p:cNvPr id="8" name="Нижний колонтитул 3">
            <a:extLst>
              <a:ext uri="{FF2B5EF4-FFF2-40B4-BE49-F238E27FC236}">
                <a16:creationId xmlns="" xmlns:a16="http://schemas.microsoft.com/office/drawing/2014/main" id="{2A5C06CF-0267-9F95-9C86-7619DF637F5A}"/>
              </a:ext>
            </a:extLst>
          </p:cNvPr>
          <p:cNvSpPr>
            <a:spLocks noGrp="1"/>
          </p:cNvSpPr>
          <p:nvPr>
            <p:ph type="ftr" sz="quarter" idx="11"/>
          </p:nvPr>
        </p:nvSpPr>
        <p:spPr>
          <a:xfrm>
            <a:off x="240139" y="4836204"/>
            <a:ext cx="7664486" cy="273844"/>
          </a:xfrm>
          <a:prstGeom prst="rect">
            <a:avLst/>
          </a:prstGeom>
        </p:spPr>
        <p:txBody>
          <a:bodyPr lIns="68577" tIns="34289" rIns="68577" bIns="34289"/>
          <a:lstStyle>
            <a:lvl1pPr algn="l">
              <a:defRPr sz="900" b="1">
                <a:solidFill>
                  <a:srgbClr val="7DBBFC"/>
                </a:solidFill>
              </a:defRPr>
            </a:lvl1pPr>
          </a:lstStyle>
          <a:p>
            <a:r>
              <a:rPr lang="ru-RU" dirty="0"/>
              <a:t>колонтитул</a:t>
            </a:r>
          </a:p>
        </p:txBody>
      </p:sp>
    </p:spTree>
    <p:extLst>
      <p:ext uri="{BB962C8B-B14F-4D97-AF65-F5344CB8AC3E}">
        <p14:creationId xmlns="" xmlns:p14="http://schemas.microsoft.com/office/powerpoint/2010/main" val="3870124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4.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 name="Рисунок 91">
            <a:extLst>
              <a:ext uri="{FF2B5EF4-FFF2-40B4-BE49-F238E27FC236}">
                <a16:creationId xmlns="" xmlns:a16="http://schemas.microsoft.com/office/drawing/2014/main" id="{4CE3E9B1-F3D4-3556-20BA-A1E713C78FFA}"/>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9090" y="0"/>
            <a:ext cx="9134910" cy="5143500"/>
          </a:xfrm>
          <a:prstGeom prst="rect">
            <a:avLst/>
          </a:prstGeom>
        </p:spPr>
      </p:pic>
      <p:sp>
        <p:nvSpPr>
          <p:cNvPr id="2" name="Прямоугольник 1">
            <a:extLst>
              <a:ext uri="{FF2B5EF4-FFF2-40B4-BE49-F238E27FC236}">
                <a16:creationId xmlns="" xmlns:a16="http://schemas.microsoft.com/office/drawing/2014/main" id="{778C392E-0650-3E49-B662-297B64F08AAB}"/>
              </a:ext>
            </a:extLst>
          </p:cNvPr>
          <p:cNvSpPr/>
          <p:nvPr userDrawn="1"/>
        </p:nvSpPr>
        <p:spPr>
          <a:xfrm>
            <a:off x="9300575" y="1"/>
            <a:ext cx="2696228" cy="380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3" name="TextBox 2">
            <a:extLst>
              <a:ext uri="{FF2B5EF4-FFF2-40B4-BE49-F238E27FC236}">
                <a16:creationId xmlns="" xmlns:a16="http://schemas.microsoft.com/office/drawing/2014/main" id="{C87BB93A-015E-D7D4-7253-918D673A9B8E}"/>
              </a:ext>
            </a:extLst>
          </p:cNvPr>
          <p:cNvSpPr txBox="1"/>
          <p:nvPr userDrawn="1"/>
        </p:nvSpPr>
        <p:spPr>
          <a:xfrm>
            <a:off x="9418515" y="4030"/>
            <a:ext cx="1397743" cy="192360"/>
          </a:xfrm>
          <a:prstGeom prst="rect">
            <a:avLst/>
          </a:prstGeom>
          <a:noFill/>
        </p:spPr>
        <p:txBody>
          <a:bodyPr wrap="square" lIns="68580" tIns="34290" rIns="68580" bIns="34290" rtlCol="0">
            <a:spAutoFit/>
          </a:bodyPr>
          <a:lstStyle/>
          <a:p>
            <a:r>
              <a:rPr lang="ru-RU" sz="800" b="1" dirty="0">
                <a:solidFill>
                  <a:srgbClr val="282A2E"/>
                </a:solidFill>
              </a:rPr>
              <a:t>Основная палитра</a:t>
            </a:r>
          </a:p>
        </p:txBody>
      </p:sp>
      <p:grpSp>
        <p:nvGrpSpPr>
          <p:cNvPr id="4" name="Группа 3">
            <a:extLst>
              <a:ext uri="{FF2B5EF4-FFF2-40B4-BE49-F238E27FC236}">
                <a16:creationId xmlns="" xmlns:a16="http://schemas.microsoft.com/office/drawing/2014/main" id="{03BB2D9A-F664-FFF4-A0F6-B19159EC9EEE}"/>
              </a:ext>
            </a:extLst>
          </p:cNvPr>
          <p:cNvGrpSpPr/>
          <p:nvPr userDrawn="1"/>
        </p:nvGrpSpPr>
        <p:grpSpPr>
          <a:xfrm>
            <a:off x="9287698" y="234862"/>
            <a:ext cx="1886327" cy="373994"/>
            <a:chOff x="12383596" y="313150"/>
            <a:chExt cx="2515103" cy="498657"/>
          </a:xfrm>
        </p:grpSpPr>
        <p:sp>
          <p:nvSpPr>
            <p:cNvPr id="5" name="Овал 4">
              <a:extLst>
                <a:ext uri="{FF2B5EF4-FFF2-40B4-BE49-F238E27FC236}">
                  <a16:creationId xmlns="" xmlns:a16="http://schemas.microsoft.com/office/drawing/2014/main" id="{3B3D696D-1D0A-BB5F-B162-A7A732569666}"/>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 xmlns:a16="http://schemas.microsoft.com/office/drawing/2014/main" id="{4BC3E7D7-E43F-C9DE-70A0-837694E19BD9}"/>
                </a:ext>
              </a:extLst>
            </p:cNvPr>
            <p:cNvSpPr txBox="1"/>
            <p:nvPr userDrawn="1"/>
          </p:nvSpPr>
          <p:spPr>
            <a:xfrm>
              <a:off x="12383596" y="586105"/>
              <a:ext cx="849547" cy="225702"/>
            </a:xfrm>
            <a:prstGeom prst="rect">
              <a:avLst/>
            </a:prstGeom>
            <a:noFill/>
          </p:spPr>
          <p:txBody>
            <a:bodyPr wrap="square" rtlCol="0">
              <a:spAutoFit/>
            </a:bodyPr>
            <a:lstStyle/>
            <a:p>
              <a:pPr algn="ctr"/>
              <a:r>
                <a:rPr lang="en-US" sz="500" dirty="0">
                  <a:solidFill>
                    <a:srgbClr val="282A2E"/>
                  </a:solidFill>
                </a:rPr>
                <a:t>54</a:t>
              </a:r>
              <a:r>
                <a:rPr lang="ru-RU" sz="500" dirty="0">
                  <a:solidFill>
                    <a:srgbClr val="282A2E"/>
                  </a:solidFill>
                </a:rPr>
                <a:t>/</a:t>
              </a:r>
              <a:r>
                <a:rPr lang="en-US" sz="500" dirty="0">
                  <a:solidFill>
                    <a:srgbClr val="282A2E"/>
                  </a:solidFill>
                </a:rPr>
                <a:t>4</a:t>
              </a:r>
              <a:r>
                <a:rPr lang="ru-RU" sz="500" dirty="0">
                  <a:solidFill>
                    <a:srgbClr val="282A2E"/>
                  </a:solidFill>
                </a:rPr>
                <a:t>9/</a:t>
              </a:r>
              <a:r>
                <a:rPr lang="en-US" sz="500" dirty="0">
                  <a:solidFill>
                    <a:srgbClr val="282A2E"/>
                  </a:solidFill>
                </a:rPr>
                <a:t>148</a:t>
              </a:r>
            </a:p>
          </p:txBody>
        </p:sp>
        <p:sp>
          <p:nvSpPr>
            <p:cNvPr id="7" name="Овал 6">
              <a:extLst>
                <a:ext uri="{FF2B5EF4-FFF2-40B4-BE49-F238E27FC236}">
                  <a16:creationId xmlns="" xmlns:a16="http://schemas.microsoft.com/office/drawing/2014/main" id="{4919E742-2F27-14B1-C72F-CFBA6505D94D}"/>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 xmlns:a16="http://schemas.microsoft.com/office/drawing/2014/main" id="{430DBBC1-F244-061C-AB52-AE1E02AD82E9}"/>
                </a:ext>
              </a:extLst>
            </p:cNvPr>
            <p:cNvSpPr txBox="1"/>
            <p:nvPr userDrawn="1"/>
          </p:nvSpPr>
          <p:spPr>
            <a:xfrm>
              <a:off x="12919203" y="586105"/>
              <a:ext cx="849547" cy="225702"/>
            </a:xfrm>
            <a:prstGeom prst="rect">
              <a:avLst/>
            </a:prstGeom>
            <a:noFill/>
          </p:spPr>
          <p:txBody>
            <a:bodyPr wrap="square" rtlCol="0">
              <a:spAutoFit/>
            </a:bodyPr>
            <a:lstStyle/>
            <a:p>
              <a:pPr algn="ctr"/>
              <a:r>
                <a:rPr lang="ru-RU" sz="500" dirty="0">
                  <a:solidFill>
                    <a:srgbClr val="282A2E"/>
                  </a:solidFill>
                </a:rPr>
                <a:t>125/187/252</a:t>
              </a:r>
              <a:endParaRPr lang="en-US" sz="500" dirty="0">
                <a:solidFill>
                  <a:srgbClr val="282A2E"/>
                </a:solidFill>
              </a:endParaRPr>
            </a:p>
          </p:txBody>
        </p:sp>
        <p:sp>
          <p:nvSpPr>
            <p:cNvPr id="9" name="Овал 8">
              <a:extLst>
                <a:ext uri="{FF2B5EF4-FFF2-40B4-BE49-F238E27FC236}">
                  <a16:creationId xmlns="" xmlns:a16="http://schemas.microsoft.com/office/drawing/2014/main" id="{8ABDB30A-ACD6-8072-1CB6-329DBDD2F56F}"/>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 xmlns:a16="http://schemas.microsoft.com/office/drawing/2014/main" id="{8F3B8F62-D6FF-F65D-268E-547A6FEE41A6}"/>
                </a:ext>
              </a:extLst>
            </p:cNvPr>
            <p:cNvSpPr txBox="1"/>
            <p:nvPr userDrawn="1"/>
          </p:nvSpPr>
          <p:spPr>
            <a:xfrm>
              <a:off x="13490349" y="586105"/>
              <a:ext cx="849547" cy="225702"/>
            </a:xfrm>
            <a:prstGeom prst="rect">
              <a:avLst/>
            </a:prstGeom>
            <a:noFill/>
          </p:spPr>
          <p:txBody>
            <a:bodyPr wrap="square" rtlCol="0">
              <a:spAutoFit/>
            </a:bodyPr>
            <a:lstStyle/>
            <a:p>
              <a:pPr algn="ctr"/>
              <a:r>
                <a:rPr lang="ru-RU" sz="500" dirty="0">
                  <a:solidFill>
                    <a:srgbClr val="282A2E"/>
                  </a:solidFill>
                </a:rPr>
                <a:t>40/42/46</a:t>
              </a:r>
              <a:endParaRPr lang="en-US" sz="500" dirty="0">
                <a:solidFill>
                  <a:srgbClr val="282A2E"/>
                </a:solidFill>
              </a:endParaRPr>
            </a:p>
          </p:txBody>
        </p:sp>
        <p:sp>
          <p:nvSpPr>
            <p:cNvPr id="11" name="Овал 10">
              <a:extLst>
                <a:ext uri="{FF2B5EF4-FFF2-40B4-BE49-F238E27FC236}">
                  <a16:creationId xmlns="" xmlns:a16="http://schemas.microsoft.com/office/drawing/2014/main" id="{8D377FDD-6B9A-89B0-E345-D81F1F478501}"/>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 xmlns:a16="http://schemas.microsoft.com/office/drawing/2014/main" id="{EA20CC44-78D7-54E1-C2DE-F358682D92AE}"/>
                </a:ext>
              </a:extLst>
            </p:cNvPr>
            <p:cNvSpPr txBox="1"/>
            <p:nvPr userDrawn="1"/>
          </p:nvSpPr>
          <p:spPr>
            <a:xfrm>
              <a:off x="14049152" y="586105"/>
              <a:ext cx="849547" cy="225702"/>
            </a:xfrm>
            <a:prstGeom prst="rect">
              <a:avLst/>
            </a:prstGeom>
            <a:noFill/>
          </p:spPr>
          <p:txBody>
            <a:bodyPr wrap="square" rtlCol="0">
              <a:spAutoFit/>
            </a:bodyPr>
            <a:lstStyle/>
            <a:p>
              <a:pPr algn="ctr"/>
              <a:r>
                <a:rPr lang="ru-RU" sz="500" dirty="0">
                  <a:solidFill>
                    <a:srgbClr val="282A2E"/>
                  </a:solidFill>
                </a:rPr>
                <a:t>255/255/255</a:t>
              </a:r>
              <a:endParaRPr lang="en-US" sz="500" dirty="0">
                <a:solidFill>
                  <a:srgbClr val="282A2E"/>
                </a:solidFill>
              </a:endParaRPr>
            </a:p>
          </p:txBody>
        </p:sp>
      </p:grpSp>
      <p:sp>
        <p:nvSpPr>
          <p:cNvPr id="13" name="TextBox 12">
            <a:extLst>
              <a:ext uri="{FF2B5EF4-FFF2-40B4-BE49-F238E27FC236}">
                <a16:creationId xmlns="" xmlns:a16="http://schemas.microsoft.com/office/drawing/2014/main" id="{FA0C2536-FE9A-1BB0-94AE-591381B38F3A}"/>
              </a:ext>
            </a:extLst>
          </p:cNvPr>
          <p:cNvSpPr txBox="1"/>
          <p:nvPr userDrawn="1"/>
        </p:nvSpPr>
        <p:spPr>
          <a:xfrm>
            <a:off x="9418515" y="589256"/>
            <a:ext cx="1397743" cy="192360"/>
          </a:xfrm>
          <a:prstGeom prst="rect">
            <a:avLst/>
          </a:prstGeom>
          <a:noFill/>
        </p:spPr>
        <p:txBody>
          <a:bodyPr wrap="square" lIns="68580" tIns="34290" rIns="68580" bIns="34290" rtlCol="0">
            <a:spAutoFit/>
          </a:bodyPr>
          <a:lstStyle/>
          <a:p>
            <a:r>
              <a:rPr lang="ru-RU" sz="800" b="1" dirty="0">
                <a:solidFill>
                  <a:srgbClr val="282A2E"/>
                </a:solidFill>
              </a:rPr>
              <a:t>Расширенная палитра</a:t>
            </a:r>
          </a:p>
        </p:txBody>
      </p:sp>
      <p:grpSp>
        <p:nvGrpSpPr>
          <p:cNvPr id="14" name="Группа 13">
            <a:extLst>
              <a:ext uri="{FF2B5EF4-FFF2-40B4-BE49-F238E27FC236}">
                <a16:creationId xmlns="" xmlns:a16="http://schemas.microsoft.com/office/drawing/2014/main" id="{E9572509-ABCA-0BE7-285B-31C3B5E3C1E7}"/>
              </a:ext>
            </a:extLst>
          </p:cNvPr>
          <p:cNvGrpSpPr/>
          <p:nvPr userDrawn="1"/>
        </p:nvGrpSpPr>
        <p:grpSpPr>
          <a:xfrm>
            <a:off x="9287698" y="820088"/>
            <a:ext cx="2720054" cy="732459"/>
            <a:chOff x="12383596" y="1093451"/>
            <a:chExt cx="3626739" cy="976612"/>
          </a:xfrm>
        </p:grpSpPr>
        <p:sp>
          <p:nvSpPr>
            <p:cNvPr id="15" name="Овал 14">
              <a:extLst>
                <a:ext uri="{FF2B5EF4-FFF2-40B4-BE49-F238E27FC236}">
                  <a16:creationId xmlns="" xmlns:a16="http://schemas.microsoft.com/office/drawing/2014/main" id="{A382322E-E23D-ECF6-23C5-90CA978C4074}"/>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 xmlns:a16="http://schemas.microsoft.com/office/drawing/2014/main" id="{1E2DA02F-57E1-F7A3-1173-DC07DC331A51}"/>
                </a:ext>
              </a:extLst>
            </p:cNvPr>
            <p:cNvSpPr txBox="1"/>
            <p:nvPr userDrawn="1"/>
          </p:nvSpPr>
          <p:spPr>
            <a:xfrm>
              <a:off x="12383596" y="1366406"/>
              <a:ext cx="849547" cy="225703"/>
            </a:xfrm>
            <a:prstGeom prst="rect">
              <a:avLst/>
            </a:prstGeom>
            <a:noFill/>
          </p:spPr>
          <p:txBody>
            <a:bodyPr wrap="square" rtlCol="0">
              <a:spAutoFit/>
            </a:bodyPr>
            <a:lstStyle/>
            <a:p>
              <a:pPr algn="ctr"/>
              <a:r>
                <a:rPr lang="ru-RU" sz="500" dirty="0">
                  <a:solidFill>
                    <a:srgbClr val="282A2E"/>
                  </a:solidFill>
                </a:rPr>
                <a:t>52/111/194</a:t>
              </a:r>
              <a:endParaRPr lang="en-US" sz="500" dirty="0">
                <a:solidFill>
                  <a:srgbClr val="282A2E"/>
                </a:solidFill>
              </a:endParaRPr>
            </a:p>
          </p:txBody>
        </p:sp>
        <p:sp>
          <p:nvSpPr>
            <p:cNvPr id="17" name="Овал 16">
              <a:extLst>
                <a:ext uri="{FF2B5EF4-FFF2-40B4-BE49-F238E27FC236}">
                  <a16:creationId xmlns="" xmlns:a16="http://schemas.microsoft.com/office/drawing/2014/main" id="{CF8693B4-28D3-C583-6422-DB950DE3D612}"/>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 xmlns:a16="http://schemas.microsoft.com/office/drawing/2014/main" id="{856E289E-B2ED-7937-5BD6-5869E1B4B036}"/>
                </a:ext>
              </a:extLst>
            </p:cNvPr>
            <p:cNvSpPr txBox="1"/>
            <p:nvPr userDrawn="1"/>
          </p:nvSpPr>
          <p:spPr>
            <a:xfrm>
              <a:off x="12919203" y="1366406"/>
              <a:ext cx="849547" cy="225703"/>
            </a:xfrm>
            <a:prstGeom prst="rect">
              <a:avLst/>
            </a:prstGeom>
            <a:noFill/>
          </p:spPr>
          <p:txBody>
            <a:bodyPr wrap="square" rtlCol="0">
              <a:spAutoFit/>
            </a:bodyPr>
            <a:lstStyle/>
            <a:p>
              <a:pPr algn="ctr"/>
              <a:r>
                <a:rPr lang="ru-RU" sz="500" dirty="0">
                  <a:solidFill>
                    <a:srgbClr val="282A2E"/>
                  </a:solidFill>
                </a:rPr>
                <a:t>131/131/131</a:t>
              </a:r>
              <a:endParaRPr lang="en-US" sz="500" dirty="0">
                <a:solidFill>
                  <a:srgbClr val="282A2E"/>
                </a:solidFill>
              </a:endParaRPr>
            </a:p>
          </p:txBody>
        </p:sp>
        <p:sp>
          <p:nvSpPr>
            <p:cNvPr id="19" name="Овал 18">
              <a:extLst>
                <a:ext uri="{FF2B5EF4-FFF2-40B4-BE49-F238E27FC236}">
                  <a16:creationId xmlns="" xmlns:a16="http://schemas.microsoft.com/office/drawing/2014/main" id="{FA44B585-2AEE-339E-118D-8FE7D9FA68D4}"/>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 xmlns:a16="http://schemas.microsoft.com/office/drawing/2014/main" id="{28D8135E-A3E7-2B50-FBE3-0EAFC1B89F71}"/>
                </a:ext>
              </a:extLst>
            </p:cNvPr>
            <p:cNvSpPr txBox="1"/>
            <p:nvPr userDrawn="1"/>
          </p:nvSpPr>
          <p:spPr>
            <a:xfrm>
              <a:off x="13490349" y="1366406"/>
              <a:ext cx="849547" cy="225703"/>
            </a:xfrm>
            <a:prstGeom prst="rect">
              <a:avLst/>
            </a:prstGeom>
            <a:noFill/>
          </p:spPr>
          <p:txBody>
            <a:bodyPr wrap="square" rtlCol="0">
              <a:spAutoFit/>
            </a:bodyPr>
            <a:lstStyle/>
            <a:p>
              <a:pPr algn="ctr"/>
              <a:r>
                <a:rPr lang="ru-RU" sz="500" dirty="0">
                  <a:solidFill>
                    <a:srgbClr val="282A2E"/>
                  </a:solidFill>
                </a:rPr>
                <a:t>191/191/191</a:t>
              </a:r>
              <a:endParaRPr lang="en-US" sz="500" dirty="0">
                <a:solidFill>
                  <a:srgbClr val="282A2E"/>
                </a:solidFill>
              </a:endParaRPr>
            </a:p>
          </p:txBody>
        </p:sp>
        <p:sp>
          <p:nvSpPr>
            <p:cNvPr id="21" name="Овал 20">
              <a:extLst>
                <a:ext uri="{FF2B5EF4-FFF2-40B4-BE49-F238E27FC236}">
                  <a16:creationId xmlns="" xmlns:a16="http://schemas.microsoft.com/office/drawing/2014/main" id="{36746D68-F219-13BE-730B-076345C7F77B}"/>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 xmlns:a16="http://schemas.microsoft.com/office/drawing/2014/main" id="{07277229-FA20-7E8C-F2E4-0BC04D58B909}"/>
                </a:ext>
              </a:extLst>
            </p:cNvPr>
            <p:cNvSpPr txBox="1"/>
            <p:nvPr userDrawn="1"/>
          </p:nvSpPr>
          <p:spPr>
            <a:xfrm>
              <a:off x="14049152" y="1366406"/>
              <a:ext cx="849547" cy="225703"/>
            </a:xfrm>
            <a:prstGeom prst="rect">
              <a:avLst/>
            </a:prstGeom>
            <a:noFill/>
          </p:spPr>
          <p:txBody>
            <a:bodyPr wrap="square" rtlCol="0">
              <a:spAutoFit/>
            </a:bodyPr>
            <a:lstStyle/>
            <a:p>
              <a:pPr algn="ctr"/>
              <a:r>
                <a:rPr lang="ru-RU" sz="500" dirty="0">
                  <a:solidFill>
                    <a:srgbClr val="282A2E"/>
                  </a:solidFill>
                </a:rPr>
                <a:t>227/104/70</a:t>
              </a:r>
              <a:endParaRPr lang="en-US" sz="500" dirty="0">
                <a:solidFill>
                  <a:srgbClr val="282A2E"/>
                </a:solidFill>
              </a:endParaRPr>
            </a:p>
          </p:txBody>
        </p:sp>
        <p:sp>
          <p:nvSpPr>
            <p:cNvPr id="23" name="Овал 22">
              <a:extLst>
                <a:ext uri="{FF2B5EF4-FFF2-40B4-BE49-F238E27FC236}">
                  <a16:creationId xmlns="" xmlns:a16="http://schemas.microsoft.com/office/drawing/2014/main" id="{5EE0555B-69DC-9F1E-1852-7EF23E797FCC}"/>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 xmlns:a16="http://schemas.microsoft.com/office/drawing/2014/main" id="{7F5778D3-B98E-3825-9AF5-119103008A4E}"/>
                </a:ext>
              </a:extLst>
            </p:cNvPr>
            <p:cNvSpPr txBox="1"/>
            <p:nvPr userDrawn="1"/>
          </p:nvSpPr>
          <p:spPr>
            <a:xfrm>
              <a:off x="14602342" y="1366406"/>
              <a:ext cx="849547" cy="225703"/>
            </a:xfrm>
            <a:prstGeom prst="rect">
              <a:avLst/>
            </a:prstGeom>
            <a:noFill/>
          </p:spPr>
          <p:txBody>
            <a:bodyPr wrap="square" rtlCol="0">
              <a:spAutoFit/>
            </a:bodyPr>
            <a:lstStyle/>
            <a:p>
              <a:pPr algn="ctr"/>
              <a:r>
                <a:rPr lang="ru-RU" sz="500" dirty="0">
                  <a:solidFill>
                    <a:srgbClr val="282A2E"/>
                  </a:solidFill>
                </a:rPr>
                <a:t>255/169/112</a:t>
              </a:r>
              <a:endParaRPr lang="en-US" sz="500" dirty="0">
                <a:solidFill>
                  <a:srgbClr val="282A2E"/>
                </a:solidFill>
              </a:endParaRPr>
            </a:p>
          </p:txBody>
        </p:sp>
        <p:sp>
          <p:nvSpPr>
            <p:cNvPr id="25" name="Овал 24">
              <a:extLst>
                <a:ext uri="{FF2B5EF4-FFF2-40B4-BE49-F238E27FC236}">
                  <a16:creationId xmlns="" xmlns:a16="http://schemas.microsoft.com/office/drawing/2014/main" id="{F268F6B6-AE29-1758-DA1D-739EC455CEE7}"/>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 xmlns:a16="http://schemas.microsoft.com/office/drawing/2014/main" id="{10D82168-BF55-4696-7483-74935C94BC06}"/>
                </a:ext>
              </a:extLst>
            </p:cNvPr>
            <p:cNvSpPr txBox="1"/>
            <p:nvPr userDrawn="1"/>
          </p:nvSpPr>
          <p:spPr>
            <a:xfrm>
              <a:off x="15160788" y="1366406"/>
              <a:ext cx="849547" cy="225703"/>
            </a:xfrm>
            <a:prstGeom prst="rect">
              <a:avLst/>
            </a:prstGeom>
            <a:noFill/>
          </p:spPr>
          <p:txBody>
            <a:bodyPr wrap="square" rtlCol="0">
              <a:spAutoFit/>
            </a:bodyPr>
            <a:lstStyle/>
            <a:p>
              <a:pPr algn="ctr"/>
              <a:r>
                <a:rPr lang="ru-RU" sz="500" dirty="0">
                  <a:solidFill>
                    <a:srgbClr val="282A2E"/>
                  </a:solidFill>
                </a:rPr>
                <a:t>255/215/172</a:t>
              </a:r>
              <a:endParaRPr lang="en-US" sz="500" dirty="0">
                <a:solidFill>
                  <a:srgbClr val="282A2E"/>
                </a:solidFill>
              </a:endParaRPr>
            </a:p>
          </p:txBody>
        </p:sp>
        <p:sp>
          <p:nvSpPr>
            <p:cNvPr id="27" name="Овал 26">
              <a:extLst>
                <a:ext uri="{FF2B5EF4-FFF2-40B4-BE49-F238E27FC236}">
                  <a16:creationId xmlns="" xmlns:a16="http://schemas.microsoft.com/office/drawing/2014/main" id="{3A9FE502-7D91-FD27-18EA-75FE5993F164}"/>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 xmlns:a16="http://schemas.microsoft.com/office/drawing/2014/main" id="{5DC23334-9C95-FD49-997D-CB804EF16D5D}"/>
                </a:ext>
              </a:extLst>
            </p:cNvPr>
            <p:cNvSpPr txBox="1"/>
            <p:nvPr userDrawn="1"/>
          </p:nvSpPr>
          <p:spPr>
            <a:xfrm>
              <a:off x="12383596" y="1844360"/>
              <a:ext cx="849547" cy="225703"/>
            </a:xfrm>
            <a:prstGeom prst="rect">
              <a:avLst/>
            </a:prstGeom>
            <a:noFill/>
          </p:spPr>
          <p:txBody>
            <a:bodyPr wrap="square" rtlCol="0">
              <a:spAutoFit/>
            </a:bodyPr>
            <a:lstStyle/>
            <a:p>
              <a:pPr algn="ctr"/>
              <a:r>
                <a:rPr lang="ru-RU" sz="500" dirty="0">
                  <a:solidFill>
                    <a:srgbClr val="282A2E"/>
                  </a:solidFill>
                </a:rPr>
                <a:t>87/140/123</a:t>
              </a:r>
              <a:endParaRPr lang="en-US" sz="500" dirty="0">
                <a:solidFill>
                  <a:srgbClr val="282A2E"/>
                </a:solidFill>
              </a:endParaRPr>
            </a:p>
          </p:txBody>
        </p:sp>
        <p:sp>
          <p:nvSpPr>
            <p:cNvPr id="29" name="Овал 28">
              <a:extLst>
                <a:ext uri="{FF2B5EF4-FFF2-40B4-BE49-F238E27FC236}">
                  <a16:creationId xmlns="" xmlns:a16="http://schemas.microsoft.com/office/drawing/2014/main" id="{FD245827-C1EA-1E65-1E0F-03DD9745A3AF}"/>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 xmlns:a16="http://schemas.microsoft.com/office/drawing/2014/main" id="{268839C1-EF4D-188D-3816-A1FCA09652CD}"/>
                </a:ext>
              </a:extLst>
            </p:cNvPr>
            <p:cNvSpPr txBox="1"/>
            <p:nvPr userDrawn="1"/>
          </p:nvSpPr>
          <p:spPr>
            <a:xfrm>
              <a:off x="12919203" y="1844360"/>
              <a:ext cx="849547" cy="225703"/>
            </a:xfrm>
            <a:prstGeom prst="rect">
              <a:avLst/>
            </a:prstGeom>
            <a:noFill/>
          </p:spPr>
          <p:txBody>
            <a:bodyPr wrap="square" rtlCol="0">
              <a:spAutoFit/>
            </a:bodyPr>
            <a:lstStyle/>
            <a:p>
              <a:pPr algn="ctr"/>
              <a:r>
                <a:rPr lang="ru-RU" sz="500" dirty="0">
                  <a:solidFill>
                    <a:srgbClr val="282A2E"/>
                  </a:solidFill>
                </a:rPr>
                <a:t>70/170/152</a:t>
              </a:r>
              <a:endParaRPr lang="en-US" sz="500" dirty="0">
                <a:solidFill>
                  <a:srgbClr val="282A2E"/>
                </a:solidFill>
              </a:endParaRPr>
            </a:p>
          </p:txBody>
        </p:sp>
        <p:sp>
          <p:nvSpPr>
            <p:cNvPr id="31" name="Овал 30">
              <a:extLst>
                <a:ext uri="{FF2B5EF4-FFF2-40B4-BE49-F238E27FC236}">
                  <a16:creationId xmlns="" xmlns:a16="http://schemas.microsoft.com/office/drawing/2014/main" id="{B978519A-30BD-56F4-5E8B-344E3223B800}"/>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 xmlns:a16="http://schemas.microsoft.com/office/drawing/2014/main" id="{0FBB36BE-E933-F9C9-DB22-C1A952CDD9E8}"/>
                </a:ext>
              </a:extLst>
            </p:cNvPr>
            <p:cNvSpPr txBox="1"/>
            <p:nvPr userDrawn="1"/>
          </p:nvSpPr>
          <p:spPr>
            <a:xfrm>
              <a:off x="13490349" y="1844360"/>
              <a:ext cx="849547" cy="225703"/>
            </a:xfrm>
            <a:prstGeom prst="rect">
              <a:avLst/>
            </a:prstGeom>
            <a:noFill/>
          </p:spPr>
          <p:txBody>
            <a:bodyPr wrap="square" rtlCol="0">
              <a:spAutoFit/>
            </a:bodyPr>
            <a:lstStyle/>
            <a:p>
              <a:pPr algn="ctr"/>
              <a:r>
                <a:rPr lang="ru-RU" sz="500" dirty="0">
                  <a:solidFill>
                    <a:srgbClr val="282A2E"/>
                  </a:solidFill>
                </a:rPr>
                <a:t>161/220/188</a:t>
              </a:r>
              <a:endParaRPr lang="en-US" sz="500" dirty="0">
                <a:solidFill>
                  <a:srgbClr val="282A2E"/>
                </a:solidFill>
              </a:endParaRPr>
            </a:p>
          </p:txBody>
        </p:sp>
      </p:grpSp>
      <p:sp>
        <p:nvSpPr>
          <p:cNvPr id="33" name="TextBox 32">
            <a:extLst>
              <a:ext uri="{FF2B5EF4-FFF2-40B4-BE49-F238E27FC236}">
                <a16:creationId xmlns="" xmlns:a16="http://schemas.microsoft.com/office/drawing/2014/main" id="{D84DA803-EE2C-BA85-7C18-E241575FC441}"/>
              </a:ext>
            </a:extLst>
          </p:cNvPr>
          <p:cNvSpPr txBox="1"/>
          <p:nvPr userDrawn="1"/>
        </p:nvSpPr>
        <p:spPr>
          <a:xfrm>
            <a:off x="9405770" y="2742099"/>
            <a:ext cx="2056843" cy="315471"/>
          </a:xfrm>
          <a:prstGeom prst="rect">
            <a:avLst/>
          </a:prstGeom>
          <a:noFill/>
        </p:spPr>
        <p:txBody>
          <a:bodyPr wrap="square" lIns="68580" tIns="34290" rIns="68580" bIns="34290" rtlCol="0">
            <a:spAutoFit/>
          </a:bodyPr>
          <a:lstStyle/>
          <a:p>
            <a:r>
              <a:rPr lang="ru-RU" sz="800" b="1" dirty="0">
                <a:solidFill>
                  <a:srgbClr val="282A2E"/>
                </a:solidFill>
              </a:rPr>
              <a:t>Дополнительная расширенная палитра</a:t>
            </a:r>
          </a:p>
        </p:txBody>
      </p:sp>
      <p:grpSp>
        <p:nvGrpSpPr>
          <p:cNvPr id="34" name="Группа 33">
            <a:extLst>
              <a:ext uri="{FF2B5EF4-FFF2-40B4-BE49-F238E27FC236}">
                <a16:creationId xmlns="" xmlns:a16="http://schemas.microsoft.com/office/drawing/2014/main" id="{AD2954E9-F6BC-112F-10A0-FB15865E3EEA}"/>
              </a:ext>
            </a:extLst>
          </p:cNvPr>
          <p:cNvGrpSpPr/>
          <p:nvPr userDrawn="1"/>
        </p:nvGrpSpPr>
        <p:grpSpPr>
          <a:xfrm>
            <a:off x="9287698" y="2972931"/>
            <a:ext cx="2720054" cy="763693"/>
            <a:chOff x="12383596" y="3963908"/>
            <a:chExt cx="3626739" cy="1018257"/>
          </a:xfrm>
        </p:grpSpPr>
        <p:sp>
          <p:nvSpPr>
            <p:cNvPr id="35" name="Овал 34">
              <a:extLst>
                <a:ext uri="{FF2B5EF4-FFF2-40B4-BE49-F238E27FC236}">
                  <a16:creationId xmlns="" xmlns:a16="http://schemas.microsoft.com/office/drawing/2014/main" id="{3B6CED35-4EAD-41F6-9FE6-0096B4DBE529}"/>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 xmlns:a16="http://schemas.microsoft.com/office/drawing/2014/main" id="{8B4C0984-61F0-37B3-5D90-91C99C72BDC6}"/>
                </a:ext>
              </a:extLst>
            </p:cNvPr>
            <p:cNvSpPr txBox="1"/>
            <p:nvPr userDrawn="1"/>
          </p:nvSpPr>
          <p:spPr>
            <a:xfrm>
              <a:off x="12383596" y="4236863"/>
              <a:ext cx="849547" cy="225703"/>
            </a:xfrm>
            <a:prstGeom prst="rect">
              <a:avLst/>
            </a:prstGeom>
            <a:noFill/>
          </p:spPr>
          <p:txBody>
            <a:bodyPr wrap="square" rtlCol="0">
              <a:spAutoFit/>
            </a:bodyPr>
            <a:lstStyle/>
            <a:p>
              <a:pPr algn="ctr"/>
              <a:r>
                <a:rPr lang="ru-RU" sz="500" dirty="0">
                  <a:solidFill>
                    <a:srgbClr val="282A2E"/>
                  </a:solidFill>
                </a:rPr>
                <a:t>156/54/103</a:t>
              </a:r>
              <a:endParaRPr lang="en-US" sz="500" dirty="0">
                <a:solidFill>
                  <a:srgbClr val="282A2E"/>
                </a:solidFill>
              </a:endParaRPr>
            </a:p>
          </p:txBody>
        </p:sp>
        <p:sp>
          <p:nvSpPr>
            <p:cNvPr id="37" name="Овал 36">
              <a:extLst>
                <a:ext uri="{FF2B5EF4-FFF2-40B4-BE49-F238E27FC236}">
                  <a16:creationId xmlns="" xmlns:a16="http://schemas.microsoft.com/office/drawing/2014/main" id="{B6D1929F-7BAC-38B0-FDFA-14758F4471C7}"/>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 xmlns:a16="http://schemas.microsoft.com/office/drawing/2014/main" id="{375DDF96-5A9C-6318-789E-8FE22F75B710}"/>
                </a:ext>
              </a:extLst>
            </p:cNvPr>
            <p:cNvSpPr txBox="1"/>
            <p:nvPr userDrawn="1"/>
          </p:nvSpPr>
          <p:spPr>
            <a:xfrm>
              <a:off x="12919203" y="4236863"/>
              <a:ext cx="849547" cy="225703"/>
            </a:xfrm>
            <a:prstGeom prst="rect">
              <a:avLst/>
            </a:prstGeom>
            <a:noFill/>
          </p:spPr>
          <p:txBody>
            <a:bodyPr wrap="square" rtlCol="0">
              <a:spAutoFit/>
            </a:bodyPr>
            <a:lstStyle/>
            <a:p>
              <a:pPr algn="ctr"/>
              <a:r>
                <a:rPr lang="ru-RU" sz="500" dirty="0">
                  <a:solidFill>
                    <a:srgbClr val="282A2E"/>
                  </a:solidFill>
                </a:rPr>
                <a:t>172/98/120</a:t>
              </a:r>
              <a:endParaRPr lang="en-US" sz="500" dirty="0">
                <a:solidFill>
                  <a:srgbClr val="282A2E"/>
                </a:solidFill>
              </a:endParaRPr>
            </a:p>
          </p:txBody>
        </p:sp>
        <p:sp>
          <p:nvSpPr>
            <p:cNvPr id="39" name="Овал 38">
              <a:extLst>
                <a:ext uri="{FF2B5EF4-FFF2-40B4-BE49-F238E27FC236}">
                  <a16:creationId xmlns="" xmlns:a16="http://schemas.microsoft.com/office/drawing/2014/main" id="{8C838E8D-7DF6-A1C8-CD8F-78CBD9FFCA84}"/>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a:extLst>
                <a:ext uri="{FF2B5EF4-FFF2-40B4-BE49-F238E27FC236}">
                  <a16:creationId xmlns="" xmlns:a16="http://schemas.microsoft.com/office/drawing/2014/main" id="{2D1C751A-34FF-ED27-4136-4EE0D6A30A77}"/>
                </a:ext>
              </a:extLst>
            </p:cNvPr>
            <p:cNvSpPr txBox="1"/>
            <p:nvPr userDrawn="1"/>
          </p:nvSpPr>
          <p:spPr>
            <a:xfrm>
              <a:off x="13490349" y="4236863"/>
              <a:ext cx="849547" cy="225703"/>
            </a:xfrm>
            <a:prstGeom prst="rect">
              <a:avLst/>
            </a:prstGeom>
            <a:noFill/>
          </p:spPr>
          <p:txBody>
            <a:bodyPr wrap="square" rtlCol="0">
              <a:spAutoFit/>
            </a:bodyPr>
            <a:lstStyle/>
            <a:p>
              <a:pPr algn="ctr"/>
              <a:r>
                <a:rPr lang="ru-RU" sz="500" dirty="0">
                  <a:solidFill>
                    <a:srgbClr val="282A2E"/>
                  </a:solidFill>
                </a:rPr>
                <a:t>208/139/164</a:t>
              </a:r>
              <a:endParaRPr lang="en-US" sz="500" dirty="0">
                <a:solidFill>
                  <a:srgbClr val="282A2E"/>
                </a:solidFill>
              </a:endParaRPr>
            </a:p>
          </p:txBody>
        </p:sp>
        <p:sp>
          <p:nvSpPr>
            <p:cNvPr id="41" name="Овал 40">
              <a:extLst>
                <a:ext uri="{FF2B5EF4-FFF2-40B4-BE49-F238E27FC236}">
                  <a16:creationId xmlns="" xmlns:a16="http://schemas.microsoft.com/office/drawing/2014/main" id="{A4DB5CBF-CEB5-AD13-53D8-425F15998E56}"/>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 xmlns:a16="http://schemas.microsoft.com/office/drawing/2014/main" id="{4D15D9A2-51D5-FD45-59F1-CF9D9C51E19C}"/>
                </a:ext>
              </a:extLst>
            </p:cNvPr>
            <p:cNvSpPr txBox="1"/>
            <p:nvPr userDrawn="1"/>
          </p:nvSpPr>
          <p:spPr>
            <a:xfrm>
              <a:off x="14049152" y="4236863"/>
              <a:ext cx="849547" cy="225703"/>
            </a:xfrm>
            <a:prstGeom prst="rect">
              <a:avLst/>
            </a:prstGeom>
            <a:noFill/>
          </p:spPr>
          <p:txBody>
            <a:bodyPr wrap="square" rtlCol="0">
              <a:spAutoFit/>
            </a:bodyPr>
            <a:lstStyle/>
            <a:p>
              <a:pPr algn="ctr"/>
              <a:r>
                <a:rPr lang="ru-RU" sz="500" dirty="0">
                  <a:solidFill>
                    <a:srgbClr val="282A2E"/>
                  </a:solidFill>
                </a:rPr>
                <a:t>222/204/8</a:t>
              </a:r>
              <a:endParaRPr lang="en-US" sz="500" dirty="0">
                <a:solidFill>
                  <a:srgbClr val="282A2E"/>
                </a:solidFill>
              </a:endParaRPr>
            </a:p>
          </p:txBody>
        </p:sp>
        <p:sp>
          <p:nvSpPr>
            <p:cNvPr id="43" name="Овал 42">
              <a:extLst>
                <a:ext uri="{FF2B5EF4-FFF2-40B4-BE49-F238E27FC236}">
                  <a16:creationId xmlns="" xmlns:a16="http://schemas.microsoft.com/office/drawing/2014/main" id="{C6734D44-AF83-F5A7-23CC-D723C34D3DE8}"/>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 xmlns:a16="http://schemas.microsoft.com/office/drawing/2014/main" id="{1289D1D4-CFB4-4FBE-ADDB-EB673AD3E831}"/>
                </a:ext>
              </a:extLst>
            </p:cNvPr>
            <p:cNvSpPr txBox="1"/>
            <p:nvPr userDrawn="1"/>
          </p:nvSpPr>
          <p:spPr>
            <a:xfrm>
              <a:off x="14602342" y="4236863"/>
              <a:ext cx="849547" cy="225703"/>
            </a:xfrm>
            <a:prstGeom prst="rect">
              <a:avLst/>
            </a:prstGeom>
            <a:noFill/>
          </p:spPr>
          <p:txBody>
            <a:bodyPr wrap="square" rtlCol="0">
              <a:spAutoFit/>
            </a:bodyPr>
            <a:lstStyle/>
            <a:p>
              <a:pPr algn="ctr"/>
              <a:r>
                <a:rPr lang="ru-RU" sz="500" dirty="0">
                  <a:solidFill>
                    <a:srgbClr val="282A2E"/>
                  </a:solidFill>
                </a:rPr>
                <a:t>208/222/84</a:t>
              </a:r>
              <a:endParaRPr lang="en-US" sz="500" dirty="0">
                <a:solidFill>
                  <a:srgbClr val="282A2E"/>
                </a:solidFill>
              </a:endParaRPr>
            </a:p>
          </p:txBody>
        </p:sp>
        <p:sp>
          <p:nvSpPr>
            <p:cNvPr id="45" name="Овал 44">
              <a:extLst>
                <a:ext uri="{FF2B5EF4-FFF2-40B4-BE49-F238E27FC236}">
                  <a16:creationId xmlns="" xmlns:a16="http://schemas.microsoft.com/office/drawing/2014/main" id="{D598CD16-7D65-1A5A-10B4-EE7CF4B057F1}"/>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 xmlns:a16="http://schemas.microsoft.com/office/drawing/2014/main" id="{56EFE557-E6E7-5F9E-699E-7B36F7D408C5}"/>
                </a:ext>
              </a:extLst>
            </p:cNvPr>
            <p:cNvSpPr txBox="1"/>
            <p:nvPr userDrawn="1"/>
          </p:nvSpPr>
          <p:spPr>
            <a:xfrm>
              <a:off x="15160788" y="4236863"/>
              <a:ext cx="849547" cy="225703"/>
            </a:xfrm>
            <a:prstGeom prst="rect">
              <a:avLst/>
            </a:prstGeom>
            <a:noFill/>
          </p:spPr>
          <p:txBody>
            <a:bodyPr wrap="square" rtlCol="0">
              <a:spAutoFit/>
            </a:bodyPr>
            <a:lstStyle/>
            <a:p>
              <a:pPr algn="ctr"/>
              <a:r>
                <a:rPr lang="ru-RU" sz="500" dirty="0">
                  <a:solidFill>
                    <a:srgbClr val="282A2E"/>
                  </a:solidFill>
                </a:rPr>
                <a:t>230/237/133</a:t>
              </a:r>
              <a:endParaRPr lang="en-US" sz="500" dirty="0">
                <a:solidFill>
                  <a:srgbClr val="282A2E"/>
                </a:solidFill>
              </a:endParaRPr>
            </a:p>
          </p:txBody>
        </p:sp>
        <p:sp>
          <p:nvSpPr>
            <p:cNvPr id="47" name="Овал 46">
              <a:extLst>
                <a:ext uri="{FF2B5EF4-FFF2-40B4-BE49-F238E27FC236}">
                  <a16:creationId xmlns="" xmlns:a16="http://schemas.microsoft.com/office/drawing/2014/main" id="{BA9D8904-E6C7-45D5-D173-36786456D7D1}"/>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 xmlns:a16="http://schemas.microsoft.com/office/drawing/2014/main" id="{17C2A8EE-90E3-2F69-FB85-864F98531CA1}"/>
                </a:ext>
              </a:extLst>
            </p:cNvPr>
            <p:cNvSpPr txBox="1"/>
            <p:nvPr userDrawn="1"/>
          </p:nvSpPr>
          <p:spPr>
            <a:xfrm>
              <a:off x="12383596" y="4756462"/>
              <a:ext cx="849547" cy="225703"/>
            </a:xfrm>
            <a:prstGeom prst="rect">
              <a:avLst/>
            </a:prstGeom>
            <a:noFill/>
          </p:spPr>
          <p:txBody>
            <a:bodyPr wrap="square" rtlCol="0">
              <a:spAutoFit/>
            </a:bodyPr>
            <a:lstStyle/>
            <a:p>
              <a:pPr algn="ctr"/>
              <a:r>
                <a:rPr lang="ru-RU" sz="500" dirty="0">
                  <a:solidFill>
                    <a:srgbClr val="282A2E"/>
                  </a:solidFill>
                </a:rPr>
                <a:t>96/55/158</a:t>
              </a:r>
              <a:endParaRPr lang="en-US" sz="500" dirty="0">
                <a:solidFill>
                  <a:srgbClr val="282A2E"/>
                </a:solidFill>
              </a:endParaRPr>
            </a:p>
          </p:txBody>
        </p:sp>
        <p:sp>
          <p:nvSpPr>
            <p:cNvPr id="49" name="Овал 48">
              <a:extLst>
                <a:ext uri="{FF2B5EF4-FFF2-40B4-BE49-F238E27FC236}">
                  <a16:creationId xmlns="" xmlns:a16="http://schemas.microsoft.com/office/drawing/2014/main" id="{3AA706B9-AAFC-D0EB-5CC4-D5581915F67F}"/>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 xmlns:a16="http://schemas.microsoft.com/office/drawing/2014/main" id="{815F2394-C0AE-78A6-3B4B-7CF3C86E1D72}"/>
                </a:ext>
              </a:extLst>
            </p:cNvPr>
            <p:cNvSpPr txBox="1"/>
            <p:nvPr userDrawn="1"/>
          </p:nvSpPr>
          <p:spPr>
            <a:xfrm>
              <a:off x="12919203" y="4756462"/>
              <a:ext cx="849547" cy="225703"/>
            </a:xfrm>
            <a:prstGeom prst="rect">
              <a:avLst/>
            </a:prstGeom>
            <a:noFill/>
          </p:spPr>
          <p:txBody>
            <a:bodyPr wrap="square" rtlCol="0">
              <a:spAutoFit/>
            </a:bodyPr>
            <a:lstStyle/>
            <a:p>
              <a:pPr algn="ctr"/>
              <a:r>
                <a:rPr lang="ru-RU" sz="500" dirty="0">
                  <a:solidFill>
                    <a:srgbClr val="282A2E"/>
                  </a:solidFill>
                </a:rPr>
                <a:t>137/108/196</a:t>
              </a:r>
              <a:endParaRPr lang="en-US" sz="500" dirty="0">
                <a:solidFill>
                  <a:srgbClr val="282A2E"/>
                </a:solidFill>
              </a:endParaRPr>
            </a:p>
          </p:txBody>
        </p:sp>
        <p:sp>
          <p:nvSpPr>
            <p:cNvPr id="51" name="Овал 50">
              <a:extLst>
                <a:ext uri="{FF2B5EF4-FFF2-40B4-BE49-F238E27FC236}">
                  <a16:creationId xmlns="" xmlns:a16="http://schemas.microsoft.com/office/drawing/2014/main" id="{2604E1F7-AEDF-9634-ADCE-29BA27A83087}"/>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 xmlns:a16="http://schemas.microsoft.com/office/drawing/2014/main" id="{E361C005-87C8-CBCC-DA94-872354CD6C21}"/>
                </a:ext>
              </a:extLst>
            </p:cNvPr>
            <p:cNvSpPr txBox="1"/>
            <p:nvPr userDrawn="1"/>
          </p:nvSpPr>
          <p:spPr>
            <a:xfrm>
              <a:off x="13490349" y="4756462"/>
              <a:ext cx="849547" cy="225703"/>
            </a:xfrm>
            <a:prstGeom prst="rect">
              <a:avLst/>
            </a:prstGeom>
            <a:noFill/>
          </p:spPr>
          <p:txBody>
            <a:bodyPr wrap="square" rtlCol="0">
              <a:spAutoFit/>
            </a:bodyPr>
            <a:lstStyle/>
            <a:p>
              <a:pPr algn="ctr"/>
              <a:r>
                <a:rPr lang="ru-RU" sz="500" dirty="0">
                  <a:solidFill>
                    <a:srgbClr val="282A2E"/>
                  </a:solidFill>
                </a:rPr>
                <a:t>184/158/255</a:t>
              </a:r>
              <a:endParaRPr lang="en-US" sz="500" dirty="0">
                <a:solidFill>
                  <a:srgbClr val="282A2E"/>
                </a:solidFill>
              </a:endParaRPr>
            </a:p>
          </p:txBody>
        </p:sp>
        <p:sp>
          <p:nvSpPr>
            <p:cNvPr id="53" name="Овал 52">
              <a:extLst>
                <a:ext uri="{FF2B5EF4-FFF2-40B4-BE49-F238E27FC236}">
                  <a16:creationId xmlns="" xmlns:a16="http://schemas.microsoft.com/office/drawing/2014/main" id="{E99E06B7-7FC5-7013-8997-1CB7CA92DB1A}"/>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 xmlns:a16="http://schemas.microsoft.com/office/drawing/2014/main" id="{1C19540B-5F34-7A5B-7D50-334BF8CA8859}"/>
                </a:ext>
              </a:extLst>
            </p:cNvPr>
            <p:cNvSpPr txBox="1"/>
            <p:nvPr userDrawn="1"/>
          </p:nvSpPr>
          <p:spPr>
            <a:xfrm>
              <a:off x="14049152" y="4756462"/>
              <a:ext cx="849547" cy="225703"/>
            </a:xfrm>
            <a:prstGeom prst="rect">
              <a:avLst/>
            </a:prstGeom>
            <a:noFill/>
          </p:spPr>
          <p:txBody>
            <a:bodyPr wrap="square" rtlCol="0">
              <a:spAutoFit/>
            </a:bodyPr>
            <a:lstStyle/>
            <a:p>
              <a:pPr algn="ctr"/>
              <a:r>
                <a:rPr lang="ru-RU" sz="500" dirty="0">
                  <a:solidFill>
                    <a:srgbClr val="282A2E"/>
                  </a:solidFill>
                </a:rPr>
                <a:t>153/28/28</a:t>
              </a:r>
              <a:endParaRPr lang="en-US" sz="500" dirty="0">
                <a:solidFill>
                  <a:srgbClr val="282A2E"/>
                </a:solidFill>
              </a:endParaRPr>
            </a:p>
          </p:txBody>
        </p:sp>
        <p:sp>
          <p:nvSpPr>
            <p:cNvPr id="55" name="Овал 54">
              <a:extLst>
                <a:ext uri="{FF2B5EF4-FFF2-40B4-BE49-F238E27FC236}">
                  <a16:creationId xmlns="" xmlns:a16="http://schemas.microsoft.com/office/drawing/2014/main" id="{1A747DA6-785C-8AD6-C67F-44D0D44D979E}"/>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 xmlns:a16="http://schemas.microsoft.com/office/drawing/2014/main" id="{D4C0B51A-0338-CB75-A2BC-4368EB7373BC}"/>
                </a:ext>
              </a:extLst>
            </p:cNvPr>
            <p:cNvSpPr txBox="1"/>
            <p:nvPr userDrawn="1"/>
          </p:nvSpPr>
          <p:spPr>
            <a:xfrm>
              <a:off x="14602342" y="4756462"/>
              <a:ext cx="849547" cy="225703"/>
            </a:xfrm>
            <a:prstGeom prst="rect">
              <a:avLst/>
            </a:prstGeom>
            <a:noFill/>
          </p:spPr>
          <p:txBody>
            <a:bodyPr wrap="square" rtlCol="0">
              <a:spAutoFit/>
            </a:bodyPr>
            <a:lstStyle/>
            <a:p>
              <a:pPr algn="ctr"/>
              <a:r>
                <a:rPr lang="ru-RU" sz="500" dirty="0">
                  <a:solidFill>
                    <a:srgbClr val="282A2E"/>
                  </a:solidFill>
                </a:rPr>
                <a:t>222/49/49</a:t>
              </a:r>
              <a:endParaRPr lang="en-US" sz="500" dirty="0">
                <a:solidFill>
                  <a:srgbClr val="282A2E"/>
                </a:solidFill>
              </a:endParaRPr>
            </a:p>
          </p:txBody>
        </p:sp>
        <p:sp>
          <p:nvSpPr>
            <p:cNvPr id="57" name="Овал 56">
              <a:extLst>
                <a:ext uri="{FF2B5EF4-FFF2-40B4-BE49-F238E27FC236}">
                  <a16:creationId xmlns="" xmlns:a16="http://schemas.microsoft.com/office/drawing/2014/main" id="{FF0F1326-636E-99C2-FB67-2466093644F5}"/>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 xmlns:a16="http://schemas.microsoft.com/office/drawing/2014/main" id="{91B0C96F-1932-6F00-6F7E-E888CCCB47F7}"/>
                </a:ext>
              </a:extLst>
            </p:cNvPr>
            <p:cNvSpPr txBox="1"/>
            <p:nvPr userDrawn="1"/>
          </p:nvSpPr>
          <p:spPr>
            <a:xfrm>
              <a:off x="15160788" y="4756462"/>
              <a:ext cx="849547" cy="225703"/>
            </a:xfrm>
            <a:prstGeom prst="rect">
              <a:avLst/>
            </a:prstGeom>
            <a:noFill/>
          </p:spPr>
          <p:txBody>
            <a:bodyPr wrap="square" rtlCol="0">
              <a:spAutoFit/>
            </a:bodyPr>
            <a:lstStyle/>
            <a:p>
              <a:pPr algn="ctr"/>
              <a:r>
                <a:rPr lang="ru-RU" sz="500" dirty="0">
                  <a:solidFill>
                    <a:srgbClr val="282A2E"/>
                  </a:solidFill>
                </a:rPr>
                <a:t>230/176/168</a:t>
              </a:r>
              <a:endParaRPr lang="en-US" sz="500" dirty="0">
                <a:solidFill>
                  <a:srgbClr val="282A2E"/>
                </a:solidFill>
              </a:endParaRPr>
            </a:p>
          </p:txBody>
        </p:sp>
      </p:grpSp>
      <p:sp>
        <p:nvSpPr>
          <p:cNvPr id="59" name="TextBox 58">
            <a:extLst>
              <a:ext uri="{FF2B5EF4-FFF2-40B4-BE49-F238E27FC236}">
                <a16:creationId xmlns="" xmlns:a16="http://schemas.microsoft.com/office/drawing/2014/main" id="{47BDFA9E-8731-7066-4F24-F35177AE5AD3}"/>
              </a:ext>
            </a:extLst>
          </p:cNvPr>
          <p:cNvSpPr txBox="1"/>
          <p:nvPr userDrawn="1"/>
        </p:nvSpPr>
        <p:spPr>
          <a:xfrm>
            <a:off x="9405770" y="1513908"/>
            <a:ext cx="2056843" cy="192360"/>
          </a:xfrm>
          <a:prstGeom prst="rect">
            <a:avLst/>
          </a:prstGeom>
          <a:noFill/>
        </p:spPr>
        <p:txBody>
          <a:bodyPr wrap="square" lIns="68580" tIns="34290" rIns="68580" bIns="34290" rtlCol="0">
            <a:spAutoFit/>
          </a:bodyPr>
          <a:lstStyle/>
          <a:p>
            <a:r>
              <a:rPr lang="ru-RU" sz="800" b="1" dirty="0" err="1">
                <a:solidFill>
                  <a:srgbClr val="282A2E"/>
                </a:solidFill>
              </a:rPr>
              <a:t>Разбеленная</a:t>
            </a:r>
            <a:r>
              <a:rPr lang="ru-RU" sz="800" b="1" dirty="0">
                <a:solidFill>
                  <a:srgbClr val="282A2E"/>
                </a:solidFill>
              </a:rPr>
              <a:t> палитра</a:t>
            </a:r>
          </a:p>
        </p:txBody>
      </p:sp>
      <p:grpSp>
        <p:nvGrpSpPr>
          <p:cNvPr id="60" name="Группа 59">
            <a:extLst>
              <a:ext uri="{FF2B5EF4-FFF2-40B4-BE49-F238E27FC236}">
                <a16:creationId xmlns="" xmlns:a16="http://schemas.microsoft.com/office/drawing/2014/main" id="{06FED542-6ABE-B1FD-9C90-6D26943C6260}"/>
              </a:ext>
            </a:extLst>
          </p:cNvPr>
          <p:cNvGrpSpPr/>
          <p:nvPr userDrawn="1"/>
        </p:nvGrpSpPr>
        <p:grpSpPr>
          <a:xfrm>
            <a:off x="9287697" y="1744741"/>
            <a:ext cx="2301219" cy="373994"/>
            <a:chOff x="12383596" y="2326321"/>
            <a:chExt cx="3068292" cy="498658"/>
          </a:xfrm>
        </p:grpSpPr>
        <p:sp>
          <p:nvSpPr>
            <p:cNvPr id="61" name="Овал 60">
              <a:extLst>
                <a:ext uri="{FF2B5EF4-FFF2-40B4-BE49-F238E27FC236}">
                  <a16:creationId xmlns="" xmlns:a16="http://schemas.microsoft.com/office/drawing/2014/main" id="{62C5B1F5-F3F8-71E7-62B2-3305FE81372A}"/>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 xmlns:a16="http://schemas.microsoft.com/office/drawing/2014/main" id="{82BE8ECF-7CF1-8B52-1246-DD01B79F2CEF}"/>
                </a:ext>
              </a:extLst>
            </p:cNvPr>
            <p:cNvSpPr txBox="1"/>
            <p:nvPr userDrawn="1"/>
          </p:nvSpPr>
          <p:spPr>
            <a:xfrm>
              <a:off x="12383596" y="2599277"/>
              <a:ext cx="849547" cy="225702"/>
            </a:xfrm>
            <a:prstGeom prst="rect">
              <a:avLst/>
            </a:prstGeom>
            <a:noFill/>
          </p:spPr>
          <p:txBody>
            <a:bodyPr wrap="square" rtlCol="0">
              <a:spAutoFit/>
            </a:bodyPr>
            <a:lstStyle/>
            <a:p>
              <a:pPr algn="ctr"/>
              <a:r>
                <a:rPr lang="ru-RU" sz="500" dirty="0">
                  <a:solidFill>
                    <a:srgbClr val="282A2E"/>
                  </a:solidFill>
                </a:rPr>
                <a:t>217/216/235</a:t>
              </a:r>
              <a:endParaRPr lang="en-US" sz="500" dirty="0">
                <a:solidFill>
                  <a:srgbClr val="282A2E"/>
                </a:solidFill>
              </a:endParaRPr>
            </a:p>
          </p:txBody>
        </p:sp>
        <p:sp>
          <p:nvSpPr>
            <p:cNvPr id="63" name="Овал 62">
              <a:extLst>
                <a:ext uri="{FF2B5EF4-FFF2-40B4-BE49-F238E27FC236}">
                  <a16:creationId xmlns="" xmlns:a16="http://schemas.microsoft.com/office/drawing/2014/main" id="{BEFD6DB5-6058-9546-CE30-C74FA37D21C5}"/>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 xmlns:a16="http://schemas.microsoft.com/office/drawing/2014/main" id="{BDFDFB64-A30C-ED70-3793-120AD938B6DB}"/>
                </a:ext>
              </a:extLst>
            </p:cNvPr>
            <p:cNvSpPr txBox="1"/>
            <p:nvPr userDrawn="1"/>
          </p:nvSpPr>
          <p:spPr>
            <a:xfrm>
              <a:off x="12919203" y="2599277"/>
              <a:ext cx="849547" cy="225702"/>
            </a:xfrm>
            <a:prstGeom prst="rect">
              <a:avLst/>
            </a:prstGeom>
            <a:noFill/>
          </p:spPr>
          <p:txBody>
            <a:bodyPr wrap="square" rtlCol="0">
              <a:spAutoFit/>
            </a:bodyPr>
            <a:lstStyle/>
            <a:p>
              <a:pPr algn="ctr"/>
              <a:r>
                <a:rPr lang="ru-RU" sz="500" dirty="0">
                  <a:solidFill>
                    <a:srgbClr val="282A2E"/>
                  </a:solidFill>
                </a:rPr>
                <a:t>207/232/255</a:t>
              </a:r>
              <a:endParaRPr lang="en-US" sz="500" dirty="0">
                <a:solidFill>
                  <a:srgbClr val="282A2E"/>
                </a:solidFill>
              </a:endParaRPr>
            </a:p>
          </p:txBody>
        </p:sp>
        <p:sp>
          <p:nvSpPr>
            <p:cNvPr id="65" name="Овал 64">
              <a:extLst>
                <a:ext uri="{FF2B5EF4-FFF2-40B4-BE49-F238E27FC236}">
                  <a16:creationId xmlns="" xmlns:a16="http://schemas.microsoft.com/office/drawing/2014/main" id="{C28A2BB3-1396-9EFC-58F7-D69685AC6EF7}"/>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 xmlns:a16="http://schemas.microsoft.com/office/drawing/2014/main" id="{477BA3D4-E917-CE81-B3DD-B2E946BEE9FD}"/>
                </a:ext>
              </a:extLst>
            </p:cNvPr>
            <p:cNvSpPr txBox="1"/>
            <p:nvPr userDrawn="1"/>
          </p:nvSpPr>
          <p:spPr>
            <a:xfrm>
              <a:off x="13490351" y="2599277"/>
              <a:ext cx="849547" cy="225702"/>
            </a:xfrm>
            <a:prstGeom prst="rect">
              <a:avLst/>
            </a:prstGeom>
            <a:noFill/>
          </p:spPr>
          <p:txBody>
            <a:bodyPr wrap="square" rtlCol="0">
              <a:spAutoFit/>
            </a:bodyPr>
            <a:lstStyle/>
            <a:p>
              <a:pPr algn="ctr"/>
              <a:r>
                <a:rPr lang="ru-RU" sz="500" dirty="0">
                  <a:solidFill>
                    <a:srgbClr val="282A2E"/>
                  </a:solidFill>
                </a:rPr>
                <a:t>235/235/235</a:t>
              </a:r>
              <a:endParaRPr lang="en-US" sz="500" dirty="0">
                <a:solidFill>
                  <a:srgbClr val="282A2E"/>
                </a:solidFill>
              </a:endParaRPr>
            </a:p>
          </p:txBody>
        </p:sp>
        <p:sp>
          <p:nvSpPr>
            <p:cNvPr id="67" name="Овал 66">
              <a:extLst>
                <a:ext uri="{FF2B5EF4-FFF2-40B4-BE49-F238E27FC236}">
                  <a16:creationId xmlns="" xmlns:a16="http://schemas.microsoft.com/office/drawing/2014/main" id="{DE19C96F-23B6-368D-230D-CD3375591526}"/>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a:extLst>
                <a:ext uri="{FF2B5EF4-FFF2-40B4-BE49-F238E27FC236}">
                  <a16:creationId xmlns="" xmlns:a16="http://schemas.microsoft.com/office/drawing/2014/main" id="{13492DA9-8782-1E73-2745-AB25474D9CDC}"/>
                </a:ext>
              </a:extLst>
            </p:cNvPr>
            <p:cNvSpPr txBox="1"/>
            <p:nvPr userDrawn="1"/>
          </p:nvSpPr>
          <p:spPr>
            <a:xfrm>
              <a:off x="14049152" y="2599277"/>
              <a:ext cx="849547" cy="225702"/>
            </a:xfrm>
            <a:prstGeom prst="rect">
              <a:avLst/>
            </a:prstGeom>
            <a:noFill/>
          </p:spPr>
          <p:txBody>
            <a:bodyPr wrap="square" rtlCol="0">
              <a:spAutoFit/>
            </a:bodyPr>
            <a:lstStyle/>
            <a:p>
              <a:pPr algn="ctr"/>
              <a:r>
                <a:rPr lang="ru-RU" sz="500" dirty="0">
                  <a:solidFill>
                    <a:srgbClr val="282A2E"/>
                  </a:solidFill>
                </a:rPr>
                <a:t>252/223/215</a:t>
              </a:r>
              <a:endParaRPr lang="en-US" sz="500" dirty="0">
                <a:solidFill>
                  <a:srgbClr val="282A2E"/>
                </a:solidFill>
              </a:endParaRPr>
            </a:p>
          </p:txBody>
        </p:sp>
        <p:sp>
          <p:nvSpPr>
            <p:cNvPr id="69" name="Овал 68">
              <a:extLst>
                <a:ext uri="{FF2B5EF4-FFF2-40B4-BE49-F238E27FC236}">
                  <a16:creationId xmlns="" xmlns:a16="http://schemas.microsoft.com/office/drawing/2014/main" id="{8979BF4E-C6D1-B436-B399-1EB877AF3FA0}"/>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a:extLst>
                <a:ext uri="{FF2B5EF4-FFF2-40B4-BE49-F238E27FC236}">
                  <a16:creationId xmlns="" xmlns:a16="http://schemas.microsoft.com/office/drawing/2014/main" id="{45B00759-AF9F-1FB0-8373-08676B327A0A}"/>
                </a:ext>
              </a:extLst>
            </p:cNvPr>
            <p:cNvSpPr txBox="1"/>
            <p:nvPr userDrawn="1"/>
          </p:nvSpPr>
          <p:spPr>
            <a:xfrm>
              <a:off x="14602341" y="2599277"/>
              <a:ext cx="849547" cy="225702"/>
            </a:xfrm>
            <a:prstGeom prst="rect">
              <a:avLst/>
            </a:prstGeom>
            <a:noFill/>
          </p:spPr>
          <p:txBody>
            <a:bodyPr wrap="square" rtlCol="0">
              <a:spAutoFit/>
            </a:bodyPr>
            <a:lstStyle/>
            <a:p>
              <a:pPr algn="ctr"/>
              <a:r>
                <a:rPr lang="ru-RU" sz="500" dirty="0">
                  <a:solidFill>
                    <a:srgbClr val="282A2E"/>
                  </a:solidFill>
                </a:rPr>
                <a:t>211/245/226</a:t>
              </a:r>
              <a:endParaRPr lang="en-US" sz="500" dirty="0">
                <a:solidFill>
                  <a:srgbClr val="282A2E"/>
                </a:solidFill>
              </a:endParaRPr>
            </a:p>
          </p:txBody>
        </p:sp>
      </p:grpSp>
      <p:sp>
        <p:nvSpPr>
          <p:cNvPr id="71" name="TextBox 70">
            <a:extLst>
              <a:ext uri="{FF2B5EF4-FFF2-40B4-BE49-F238E27FC236}">
                <a16:creationId xmlns="" xmlns:a16="http://schemas.microsoft.com/office/drawing/2014/main" id="{BFFBD61E-E33C-9361-0382-5B16CB5C2FB8}"/>
              </a:ext>
            </a:extLst>
          </p:cNvPr>
          <p:cNvSpPr txBox="1"/>
          <p:nvPr userDrawn="1"/>
        </p:nvSpPr>
        <p:spPr>
          <a:xfrm>
            <a:off x="9418514" y="2130057"/>
            <a:ext cx="2056843" cy="192360"/>
          </a:xfrm>
          <a:prstGeom prst="rect">
            <a:avLst/>
          </a:prstGeom>
          <a:noFill/>
        </p:spPr>
        <p:txBody>
          <a:bodyPr wrap="square" lIns="68580" tIns="34290" rIns="68580" bIns="34290" rtlCol="0">
            <a:spAutoFit/>
          </a:bodyPr>
          <a:lstStyle/>
          <a:p>
            <a:r>
              <a:rPr lang="ru-RU" sz="800" b="1" dirty="0">
                <a:solidFill>
                  <a:srgbClr val="282A2E"/>
                </a:solidFill>
              </a:rPr>
              <a:t>Палитра для картограмм</a:t>
            </a:r>
          </a:p>
        </p:txBody>
      </p:sp>
      <p:grpSp>
        <p:nvGrpSpPr>
          <p:cNvPr id="72" name="Группа 71">
            <a:extLst>
              <a:ext uri="{FF2B5EF4-FFF2-40B4-BE49-F238E27FC236}">
                <a16:creationId xmlns="" xmlns:a16="http://schemas.microsoft.com/office/drawing/2014/main" id="{E4210381-D008-A1AA-AFF0-C09FE3C3D6A0}"/>
              </a:ext>
            </a:extLst>
          </p:cNvPr>
          <p:cNvGrpSpPr/>
          <p:nvPr userDrawn="1"/>
        </p:nvGrpSpPr>
        <p:grpSpPr>
          <a:xfrm>
            <a:off x="9287698" y="2360889"/>
            <a:ext cx="2720054" cy="373994"/>
            <a:chOff x="12383596" y="3147852"/>
            <a:chExt cx="3626739" cy="498658"/>
          </a:xfrm>
        </p:grpSpPr>
        <p:sp>
          <p:nvSpPr>
            <p:cNvPr id="73" name="Овал 72">
              <a:extLst>
                <a:ext uri="{FF2B5EF4-FFF2-40B4-BE49-F238E27FC236}">
                  <a16:creationId xmlns="" xmlns:a16="http://schemas.microsoft.com/office/drawing/2014/main" id="{32D268D3-A638-2B21-826D-9B1189052AA2}"/>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 xmlns:a16="http://schemas.microsoft.com/office/drawing/2014/main" id="{C7D5676C-4156-8155-6D16-6B2BC8189994}"/>
                </a:ext>
              </a:extLst>
            </p:cNvPr>
            <p:cNvSpPr txBox="1"/>
            <p:nvPr userDrawn="1"/>
          </p:nvSpPr>
          <p:spPr>
            <a:xfrm>
              <a:off x="12383596" y="3420808"/>
              <a:ext cx="849547" cy="225702"/>
            </a:xfrm>
            <a:prstGeom prst="rect">
              <a:avLst/>
            </a:prstGeom>
            <a:noFill/>
          </p:spPr>
          <p:txBody>
            <a:bodyPr wrap="square" rtlCol="0">
              <a:spAutoFit/>
            </a:bodyPr>
            <a:lstStyle/>
            <a:p>
              <a:pPr algn="ctr"/>
              <a:r>
                <a:rPr lang="ru-RU" sz="500" dirty="0">
                  <a:solidFill>
                    <a:srgbClr val="282A2E"/>
                  </a:solidFill>
                </a:rPr>
                <a:t>54/49/148</a:t>
              </a:r>
              <a:endParaRPr lang="en-US" sz="500" dirty="0">
                <a:solidFill>
                  <a:srgbClr val="282A2E"/>
                </a:solidFill>
              </a:endParaRPr>
            </a:p>
          </p:txBody>
        </p:sp>
        <p:sp>
          <p:nvSpPr>
            <p:cNvPr id="75" name="Овал 74">
              <a:extLst>
                <a:ext uri="{FF2B5EF4-FFF2-40B4-BE49-F238E27FC236}">
                  <a16:creationId xmlns="" xmlns:a16="http://schemas.microsoft.com/office/drawing/2014/main" id="{24171D7A-5167-B72D-6AE5-468CC6CD0AB7}"/>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a:extLst>
                <a:ext uri="{FF2B5EF4-FFF2-40B4-BE49-F238E27FC236}">
                  <a16:creationId xmlns="" xmlns:a16="http://schemas.microsoft.com/office/drawing/2014/main" id="{C4D50512-417C-E171-B857-ABAE16242C2E}"/>
                </a:ext>
              </a:extLst>
            </p:cNvPr>
            <p:cNvSpPr txBox="1"/>
            <p:nvPr userDrawn="1"/>
          </p:nvSpPr>
          <p:spPr>
            <a:xfrm>
              <a:off x="12919203" y="3420803"/>
              <a:ext cx="849547" cy="225702"/>
            </a:xfrm>
            <a:prstGeom prst="rect">
              <a:avLst/>
            </a:prstGeom>
            <a:noFill/>
          </p:spPr>
          <p:txBody>
            <a:bodyPr wrap="square" rtlCol="0">
              <a:spAutoFit/>
            </a:bodyPr>
            <a:lstStyle/>
            <a:p>
              <a:pPr algn="ctr"/>
              <a:r>
                <a:rPr lang="ru-RU" sz="500" dirty="0">
                  <a:solidFill>
                    <a:srgbClr val="282A2E"/>
                  </a:solidFill>
                </a:rPr>
                <a:t>52/1</a:t>
              </a:r>
              <a:r>
                <a:rPr lang="en-US" sz="500" dirty="0">
                  <a:solidFill>
                    <a:srgbClr val="282A2E"/>
                  </a:solidFill>
                </a:rPr>
                <a:t>1</a:t>
              </a:r>
              <a:r>
                <a:rPr lang="ru-RU" sz="500" dirty="0">
                  <a:solidFill>
                    <a:srgbClr val="282A2E"/>
                  </a:solidFill>
                </a:rPr>
                <a:t>1/194</a:t>
              </a:r>
              <a:endParaRPr lang="en-US" sz="500" dirty="0">
                <a:solidFill>
                  <a:srgbClr val="282A2E"/>
                </a:solidFill>
              </a:endParaRPr>
            </a:p>
          </p:txBody>
        </p:sp>
        <p:sp>
          <p:nvSpPr>
            <p:cNvPr id="77" name="Овал 76">
              <a:extLst>
                <a:ext uri="{FF2B5EF4-FFF2-40B4-BE49-F238E27FC236}">
                  <a16:creationId xmlns="" xmlns:a16="http://schemas.microsoft.com/office/drawing/2014/main" id="{4CE8E33C-1B05-6F10-C2F6-B5BF27233CFE}"/>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 xmlns:a16="http://schemas.microsoft.com/office/drawing/2014/main" id="{6AE66501-2FFC-E2F6-CC1B-2C4219F644A7}"/>
                </a:ext>
              </a:extLst>
            </p:cNvPr>
            <p:cNvSpPr txBox="1"/>
            <p:nvPr userDrawn="1"/>
          </p:nvSpPr>
          <p:spPr>
            <a:xfrm>
              <a:off x="13490349" y="3420808"/>
              <a:ext cx="849547" cy="225702"/>
            </a:xfrm>
            <a:prstGeom prst="rect">
              <a:avLst/>
            </a:prstGeom>
            <a:noFill/>
          </p:spPr>
          <p:txBody>
            <a:bodyPr wrap="square" rtlCol="0">
              <a:spAutoFit/>
            </a:bodyPr>
            <a:lstStyle/>
            <a:p>
              <a:pPr algn="ctr"/>
              <a:r>
                <a:rPr lang="ru-RU" sz="500" dirty="0">
                  <a:solidFill>
                    <a:srgbClr val="282A2E"/>
                  </a:solidFill>
                </a:rPr>
                <a:t>125/187/252</a:t>
              </a:r>
              <a:endParaRPr lang="en-US" sz="500" dirty="0">
                <a:solidFill>
                  <a:srgbClr val="282A2E"/>
                </a:solidFill>
              </a:endParaRPr>
            </a:p>
          </p:txBody>
        </p:sp>
        <p:sp>
          <p:nvSpPr>
            <p:cNvPr id="79" name="Овал 78">
              <a:extLst>
                <a:ext uri="{FF2B5EF4-FFF2-40B4-BE49-F238E27FC236}">
                  <a16:creationId xmlns="" xmlns:a16="http://schemas.microsoft.com/office/drawing/2014/main" id="{C83E165B-35A5-461D-7B55-24EC00CFDC76}"/>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 xmlns:a16="http://schemas.microsoft.com/office/drawing/2014/main" id="{5F81FDD7-3F99-ECD6-B701-C2F430ACCAE2}"/>
                </a:ext>
              </a:extLst>
            </p:cNvPr>
            <p:cNvSpPr txBox="1"/>
            <p:nvPr userDrawn="1"/>
          </p:nvSpPr>
          <p:spPr>
            <a:xfrm>
              <a:off x="14049152" y="3420808"/>
              <a:ext cx="849547" cy="225702"/>
            </a:xfrm>
            <a:prstGeom prst="rect">
              <a:avLst/>
            </a:prstGeom>
            <a:noFill/>
          </p:spPr>
          <p:txBody>
            <a:bodyPr wrap="square" rtlCol="0">
              <a:spAutoFit/>
            </a:bodyPr>
            <a:lstStyle/>
            <a:p>
              <a:pPr algn="ctr"/>
              <a:r>
                <a:rPr lang="ru-RU" sz="500" dirty="0">
                  <a:solidFill>
                    <a:srgbClr val="282A2E"/>
                  </a:solidFill>
                </a:rPr>
                <a:t>169/211/253</a:t>
              </a:r>
              <a:endParaRPr lang="en-US" sz="500" dirty="0">
                <a:solidFill>
                  <a:srgbClr val="282A2E"/>
                </a:solidFill>
              </a:endParaRPr>
            </a:p>
          </p:txBody>
        </p:sp>
        <p:sp>
          <p:nvSpPr>
            <p:cNvPr id="81" name="Овал 80">
              <a:extLst>
                <a:ext uri="{FF2B5EF4-FFF2-40B4-BE49-F238E27FC236}">
                  <a16:creationId xmlns="" xmlns:a16="http://schemas.microsoft.com/office/drawing/2014/main" id="{6B12820E-E6DE-F2AE-1B85-BEE7E4F20E35}"/>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a:extLst>
                <a:ext uri="{FF2B5EF4-FFF2-40B4-BE49-F238E27FC236}">
                  <a16:creationId xmlns="" xmlns:a16="http://schemas.microsoft.com/office/drawing/2014/main" id="{67041F5E-4536-6C2E-DBA0-0AE610B57D68}"/>
                </a:ext>
              </a:extLst>
            </p:cNvPr>
            <p:cNvSpPr txBox="1"/>
            <p:nvPr userDrawn="1"/>
          </p:nvSpPr>
          <p:spPr>
            <a:xfrm>
              <a:off x="14602342" y="3420808"/>
              <a:ext cx="849547" cy="225702"/>
            </a:xfrm>
            <a:prstGeom prst="rect">
              <a:avLst/>
            </a:prstGeom>
            <a:noFill/>
          </p:spPr>
          <p:txBody>
            <a:bodyPr wrap="square" rtlCol="0">
              <a:spAutoFit/>
            </a:bodyPr>
            <a:lstStyle/>
            <a:p>
              <a:pPr algn="ctr"/>
              <a:r>
                <a:rPr lang="ru-RU" sz="500" dirty="0">
                  <a:solidFill>
                    <a:srgbClr val="282A2E"/>
                  </a:solidFill>
                </a:rPr>
                <a:t>207/232/255</a:t>
              </a:r>
              <a:endParaRPr lang="en-US" sz="500" dirty="0">
                <a:solidFill>
                  <a:srgbClr val="282A2E"/>
                </a:solidFill>
              </a:endParaRPr>
            </a:p>
          </p:txBody>
        </p:sp>
        <p:sp>
          <p:nvSpPr>
            <p:cNvPr id="83" name="Овал 82">
              <a:extLst>
                <a:ext uri="{FF2B5EF4-FFF2-40B4-BE49-F238E27FC236}">
                  <a16:creationId xmlns="" xmlns:a16="http://schemas.microsoft.com/office/drawing/2014/main" id="{0729F609-8F30-25E1-EDAD-44233D0A0003}"/>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 xmlns:a16="http://schemas.microsoft.com/office/drawing/2014/main" id="{C4D5E9D3-325B-BF89-DBC6-CD8FE4666505}"/>
                </a:ext>
              </a:extLst>
            </p:cNvPr>
            <p:cNvSpPr txBox="1"/>
            <p:nvPr userDrawn="1"/>
          </p:nvSpPr>
          <p:spPr>
            <a:xfrm>
              <a:off x="15160788" y="3420808"/>
              <a:ext cx="849547" cy="225702"/>
            </a:xfrm>
            <a:prstGeom prst="rect">
              <a:avLst/>
            </a:prstGeom>
            <a:noFill/>
          </p:spPr>
          <p:txBody>
            <a:bodyPr wrap="square" rtlCol="0">
              <a:spAutoFit/>
            </a:bodyPr>
            <a:lstStyle/>
            <a:p>
              <a:pPr algn="ctr"/>
              <a:r>
                <a:rPr lang="ru-RU" sz="500" dirty="0">
                  <a:solidFill>
                    <a:srgbClr val="282A2E"/>
                  </a:solidFill>
                </a:rPr>
                <a:t>191/191/191</a:t>
              </a:r>
              <a:endParaRPr lang="en-US" sz="500" dirty="0">
                <a:solidFill>
                  <a:srgbClr val="282A2E"/>
                </a:solidFill>
              </a:endParaRPr>
            </a:p>
          </p:txBody>
        </p:sp>
      </p:grpSp>
      <p:sp>
        <p:nvSpPr>
          <p:cNvPr id="90" name="Дата 89">
            <a:extLst>
              <a:ext uri="{FF2B5EF4-FFF2-40B4-BE49-F238E27FC236}">
                <a16:creationId xmlns="" xmlns:a16="http://schemas.microsoft.com/office/drawing/2014/main" id="{052562C5-A706-F70C-AB3D-B9985196BFA3}"/>
              </a:ext>
            </a:extLst>
          </p:cNvPr>
          <p:cNvSpPr>
            <a:spLocks noGrp="1"/>
          </p:cNvSpPr>
          <p:nvPr>
            <p:ph type="dt" sz="half" idx="2"/>
          </p:nvPr>
        </p:nvSpPr>
        <p:spPr>
          <a:xfrm>
            <a:off x="702721" y="4351827"/>
            <a:ext cx="754605" cy="273844"/>
          </a:xfrm>
          <a:prstGeom prst="rect">
            <a:avLst/>
          </a:prstGeom>
        </p:spPr>
        <p:txBody>
          <a:bodyPr vert="horz" lIns="68580" tIns="34290" rIns="68580" bIns="34290" rtlCol="0" anchor="ctr"/>
          <a:lstStyle>
            <a:lvl1pPr algn="ctr">
              <a:defRPr sz="900" b="1">
                <a:solidFill>
                  <a:schemeClr val="accent1"/>
                </a:solidFill>
              </a:defRPr>
            </a:lvl1pPr>
          </a:lstStyle>
          <a:p>
            <a:fld id="{66066E51-5F4A-43E2-A6C2-84789929AB13}" type="datetimeFigureOut">
              <a:rPr lang="ru-RU" smtClean="0"/>
              <a:pPr/>
              <a:t>15.02.2024</a:t>
            </a:fld>
            <a:endParaRPr lang="ru-RU" dirty="0"/>
          </a:p>
        </p:txBody>
      </p:sp>
      <p:sp>
        <p:nvSpPr>
          <p:cNvPr id="91" name="Нижний колонтитул 90">
            <a:extLst>
              <a:ext uri="{FF2B5EF4-FFF2-40B4-BE49-F238E27FC236}">
                <a16:creationId xmlns="" xmlns:a16="http://schemas.microsoft.com/office/drawing/2014/main" id="{E2006461-0671-009B-EFEF-0588B3C2BA85}"/>
              </a:ext>
            </a:extLst>
          </p:cNvPr>
          <p:cNvSpPr>
            <a:spLocks noGrp="1"/>
          </p:cNvSpPr>
          <p:nvPr>
            <p:ph type="ftr" sz="quarter" idx="3"/>
          </p:nvPr>
        </p:nvSpPr>
        <p:spPr>
          <a:xfrm>
            <a:off x="1538655" y="4351826"/>
            <a:ext cx="3086100" cy="273844"/>
          </a:xfrm>
          <a:prstGeom prst="rect">
            <a:avLst/>
          </a:prstGeom>
        </p:spPr>
        <p:txBody>
          <a:bodyPr vert="horz" lIns="68580" tIns="34290" rIns="68580" bIns="34290" rtlCol="0" anchor="ctr"/>
          <a:lstStyle>
            <a:lvl1pPr algn="l">
              <a:defRPr sz="900" b="1">
                <a:solidFill>
                  <a:schemeClr val="accent1"/>
                </a:solidFill>
              </a:defRPr>
            </a:lvl1pPr>
          </a:lstStyle>
          <a:p>
            <a:endParaRPr lang="ru-RU" dirty="0"/>
          </a:p>
        </p:txBody>
      </p:sp>
      <p:pic>
        <p:nvPicPr>
          <p:cNvPr id="85" name="Рисунок 84">
            <a:extLst>
              <a:ext uri="{FF2B5EF4-FFF2-40B4-BE49-F238E27FC236}">
                <a16:creationId xmlns="" xmlns:a16="http://schemas.microsoft.com/office/drawing/2014/main" id="{AA9BE633-E6C0-9356-191B-2DCF90BB71B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rcRect/>
          <a:stretch/>
        </p:blipFill>
        <p:spPr>
          <a:xfrm>
            <a:off x="559701" y="420215"/>
            <a:ext cx="2208536" cy="834420"/>
          </a:xfrm>
          <a:prstGeom prst="rect">
            <a:avLst/>
          </a:prstGeom>
        </p:spPr>
      </p:pic>
    </p:spTree>
    <p:extLst>
      <p:ext uri="{BB962C8B-B14F-4D97-AF65-F5344CB8AC3E}">
        <p14:creationId xmlns="" xmlns:p14="http://schemas.microsoft.com/office/powerpoint/2010/main" val="88260322"/>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F327104B-FDB0-368B-0A09-AC9F1EB9B36F}"/>
              </a:ext>
            </a:extLst>
          </p:cNvPr>
          <p:cNvSpPr/>
          <p:nvPr userDrawn="1"/>
        </p:nvSpPr>
        <p:spPr>
          <a:xfrm>
            <a:off x="9300575" y="1"/>
            <a:ext cx="2696228" cy="380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3" name="TextBox 2">
            <a:extLst>
              <a:ext uri="{FF2B5EF4-FFF2-40B4-BE49-F238E27FC236}">
                <a16:creationId xmlns="" xmlns:a16="http://schemas.microsoft.com/office/drawing/2014/main" id="{D9576002-5F45-6912-5036-044802AF9D9F}"/>
              </a:ext>
            </a:extLst>
          </p:cNvPr>
          <p:cNvSpPr txBox="1"/>
          <p:nvPr userDrawn="1"/>
        </p:nvSpPr>
        <p:spPr>
          <a:xfrm>
            <a:off x="9418515" y="4030"/>
            <a:ext cx="1397743" cy="192360"/>
          </a:xfrm>
          <a:prstGeom prst="rect">
            <a:avLst/>
          </a:prstGeom>
          <a:noFill/>
        </p:spPr>
        <p:txBody>
          <a:bodyPr wrap="square" lIns="68580" tIns="34290" rIns="68580" bIns="34290" rtlCol="0">
            <a:spAutoFit/>
          </a:bodyPr>
          <a:lstStyle/>
          <a:p>
            <a:r>
              <a:rPr lang="ru-RU" sz="800" b="1" dirty="0">
                <a:solidFill>
                  <a:srgbClr val="282A2E"/>
                </a:solidFill>
              </a:rPr>
              <a:t>Основная палитра</a:t>
            </a:r>
          </a:p>
        </p:txBody>
      </p:sp>
      <p:grpSp>
        <p:nvGrpSpPr>
          <p:cNvPr id="4" name="Группа 3">
            <a:extLst>
              <a:ext uri="{FF2B5EF4-FFF2-40B4-BE49-F238E27FC236}">
                <a16:creationId xmlns="" xmlns:a16="http://schemas.microsoft.com/office/drawing/2014/main" id="{4F096151-A82C-C182-8EB0-48AD13D7FA11}"/>
              </a:ext>
            </a:extLst>
          </p:cNvPr>
          <p:cNvGrpSpPr/>
          <p:nvPr userDrawn="1"/>
        </p:nvGrpSpPr>
        <p:grpSpPr>
          <a:xfrm>
            <a:off x="9287698" y="234862"/>
            <a:ext cx="1886327" cy="373994"/>
            <a:chOff x="12383596" y="313150"/>
            <a:chExt cx="2515103" cy="498657"/>
          </a:xfrm>
        </p:grpSpPr>
        <p:sp>
          <p:nvSpPr>
            <p:cNvPr id="5" name="Овал 4">
              <a:extLst>
                <a:ext uri="{FF2B5EF4-FFF2-40B4-BE49-F238E27FC236}">
                  <a16:creationId xmlns="" xmlns:a16="http://schemas.microsoft.com/office/drawing/2014/main" id="{885297E5-06D0-52A9-20BB-E9C3DE1B42BC}"/>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 xmlns:a16="http://schemas.microsoft.com/office/drawing/2014/main" id="{8E912021-9639-976E-5A68-78AECD0276A1}"/>
                </a:ext>
              </a:extLst>
            </p:cNvPr>
            <p:cNvSpPr txBox="1"/>
            <p:nvPr userDrawn="1"/>
          </p:nvSpPr>
          <p:spPr>
            <a:xfrm>
              <a:off x="12383596" y="586105"/>
              <a:ext cx="849547" cy="225702"/>
            </a:xfrm>
            <a:prstGeom prst="rect">
              <a:avLst/>
            </a:prstGeom>
            <a:noFill/>
          </p:spPr>
          <p:txBody>
            <a:bodyPr wrap="square" rtlCol="0">
              <a:spAutoFit/>
            </a:bodyPr>
            <a:lstStyle/>
            <a:p>
              <a:pPr algn="ctr"/>
              <a:r>
                <a:rPr lang="en-US" sz="500" dirty="0">
                  <a:solidFill>
                    <a:srgbClr val="282A2E"/>
                  </a:solidFill>
                </a:rPr>
                <a:t>54</a:t>
              </a:r>
              <a:r>
                <a:rPr lang="ru-RU" sz="500" dirty="0">
                  <a:solidFill>
                    <a:srgbClr val="282A2E"/>
                  </a:solidFill>
                </a:rPr>
                <a:t>/</a:t>
              </a:r>
              <a:r>
                <a:rPr lang="en-US" sz="500" dirty="0">
                  <a:solidFill>
                    <a:srgbClr val="282A2E"/>
                  </a:solidFill>
                </a:rPr>
                <a:t>4</a:t>
              </a:r>
              <a:r>
                <a:rPr lang="ru-RU" sz="500" dirty="0">
                  <a:solidFill>
                    <a:srgbClr val="282A2E"/>
                  </a:solidFill>
                </a:rPr>
                <a:t>9/</a:t>
              </a:r>
              <a:r>
                <a:rPr lang="en-US" sz="500" dirty="0">
                  <a:solidFill>
                    <a:srgbClr val="282A2E"/>
                  </a:solidFill>
                </a:rPr>
                <a:t>148</a:t>
              </a:r>
            </a:p>
          </p:txBody>
        </p:sp>
        <p:sp>
          <p:nvSpPr>
            <p:cNvPr id="7" name="Овал 6">
              <a:extLst>
                <a:ext uri="{FF2B5EF4-FFF2-40B4-BE49-F238E27FC236}">
                  <a16:creationId xmlns="" xmlns:a16="http://schemas.microsoft.com/office/drawing/2014/main" id="{E5437E60-FA06-1B4F-ECF2-4AEA55DBC66B}"/>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 xmlns:a16="http://schemas.microsoft.com/office/drawing/2014/main" id="{AC3158B2-2FBE-A56E-7C44-1422225F4594}"/>
                </a:ext>
              </a:extLst>
            </p:cNvPr>
            <p:cNvSpPr txBox="1"/>
            <p:nvPr userDrawn="1"/>
          </p:nvSpPr>
          <p:spPr>
            <a:xfrm>
              <a:off x="12919203" y="586105"/>
              <a:ext cx="849547" cy="225702"/>
            </a:xfrm>
            <a:prstGeom prst="rect">
              <a:avLst/>
            </a:prstGeom>
            <a:noFill/>
          </p:spPr>
          <p:txBody>
            <a:bodyPr wrap="square" rtlCol="0">
              <a:spAutoFit/>
            </a:bodyPr>
            <a:lstStyle/>
            <a:p>
              <a:pPr algn="ctr"/>
              <a:r>
                <a:rPr lang="ru-RU" sz="500" dirty="0">
                  <a:solidFill>
                    <a:srgbClr val="282A2E"/>
                  </a:solidFill>
                </a:rPr>
                <a:t>125/187/252</a:t>
              </a:r>
              <a:endParaRPr lang="en-US" sz="500" dirty="0">
                <a:solidFill>
                  <a:srgbClr val="282A2E"/>
                </a:solidFill>
              </a:endParaRPr>
            </a:p>
          </p:txBody>
        </p:sp>
        <p:sp>
          <p:nvSpPr>
            <p:cNvPr id="9" name="Овал 8">
              <a:extLst>
                <a:ext uri="{FF2B5EF4-FFF2-40B4-BE49-F238E27FC236}">
                  <a16:creationId xmlns="" xmlns:a16="http://schemas.microsoft.com/office/drawing/2014/main" id="{34274DE5-2419-B0AB-73E1-A88CED3906FD}"/>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 xmlns:a16="http://schemas.microsoft.com/office/drawing/2014/main" id="{12551590-8912-D7AC-3BFC-FAD7ED06A033}"/>
                </a:ext>
              </a:extLst>
            </p:cNvPr>
            <p:cNvSpPr txBox="1"/>
            <p:nvPr userDrawn="1"/>
          </p:nvSpPr>
          <p:spPr>
            <a:xfrm>
              <a:off x="13490349" y="586105"/>
              <a:ext cx="849547" cy="225702"/>
            </a:xfrm>
            <a:prstGeom prst="rect">
              <a:avLst/>
            </a:prstGeom>
            <a:noFill/>
          </p:spPr>
          <p:txBody>
            <a:bodyPr wrap="square" rtlCol="0">
              <a:spAutoFit/>
            </a:bodyPr>
            <a:lstStyle/>
            <a:p>
              <a:pPr algn="ctr"/>
              <a:r>
                <a:rPr lang="ru-RU" sz="500" dirty="0">
                  <a:solidFill>
                    <a:srgbClr val="282A2E"/>
                  </a:solidFill>
                </a:rPr>
                <a:t>40/42/46</a:t>
              </a:r>
              <a:endParaRPr lang="en-US" sz="500" dirty="0">
                <a:solidFill>
                  <a:srgbClr val="282A2E"/>
                </a:solidFill>
              </a:endParaRPr>
            </a:p>
          </p:txBody>
        </p:sp>
        <p:sp>
          <p:nvSpPr>
            <p:cNvPr id="11" name="Овал 10">
              <a:extLst>
                <a:ext uri="{FF2B5EF4-FFF2-40B4-BE49-F238E27FC236}">
                  <a16:creationId xmlns="" xmlns:a16="http://schemas.microsoft.com/office/drawing/2014/main" id="{18E25E9A-171C-31D0-3AB4-97B2510ADF7A}"/>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 xmlns:a16="http://schemas.microsoft.com/office/drawing/2014/main" id="{D970074E-61DB-DF7D-5820-53E71AC761E1}"/>
                </a:ext>
              </a:extLst>
            </p:cNvPr>
            <p:cNvSpPr txBox="1"/>
            <p:nvPr userDrawn="1"/>
          </p:nvSpPr>
          <p:spPr>
            <a:xfrm>
              <a:off x="14049152" y="586105"/>
              <a:ext cx="849547" cy="225702"/>
            </a:xfrm>
            <a:prstGeom prst="rect">
              <a:avLst/>
            </a:prstGeom>
            <a:noFill/>
          </p:spPr>
          <p:txBody>
            <a:bodyPr wrap="square" rtlCol="0">
              <a:spAutoFit/>
            </a:bodyPr>
            <a:lstStyle/>
            <a:p>
              <a:pPr algn="ctr"/>
              <a:r>
                <a:rPr lang="ru-RU" sz="500" dirty="0">
                  <a:solidFill>
                    <a:srgbClr val="282A2E"/>
                  </a:solidFill>
                </a:rPr>
                <a:t>255/255/255</a:t>
              </a:r>
              <a:endParaRPr lang="en-US" sz="500" dirty="0">
                <a:solidFill>
                  <a:srgbClr val="282A2E"/>
                </a:solidFill>
              </a:endParaRPr>
            </a:p>
          </p:txBody>
        </p:sp>
      </p:grpSp>
      <p:sp>
        <p:nvSpPr>
          <p:cNvPr id="13" name="TextBox 12">
            <a:extLst>
              <a:ext uri="{FF2B5EF4-FFF2-40B4-BE49-F238E27FC236}">
                <a16:creationId xmlns="" xmlns:a16="http://schemas.microsoft.com/office/drawing/2014/main" id="{0D42148C-8284-8906-6B00-7C5008781B32}"/>
              </a:ext>
            </a:extLst>
          </p:cNvPr>
          <p:cNvSpPr txBox="1"/>
          <p:nvPr userDrawn="1"/>
        </p:nvSpPr>
        <p:spPr>
          <a:xfrm>
            <a:off x="9418515" y="589256"/>
            <a:ext cx="1397743" cy="192360"/>
          </a:xfrm>
          <a:prstGeom prst="rect">
            <a:avLst/>
          </a:prstGeom>
          <a:noFill/>
        </p:spPr>
        <p:txBody>
          <a:bodyPr wrap="square" lIns="68580" tIns="34290" rIns="68580" bIns="34290" rtlCol="0">
            <a:spAutoFit/>
          </a:bodyPr>
          <a:lstStyle/>
          <a:p>
            <a:r>
              <a:rPr lang="ru-RU" sz="800" b="1" dirty="0">
                <a:solidFill>
                  <a:srgbClr val="282A2E"/>
                </a:solidFill>
              </a:rPr>
              <a:t>Расширенная палитра</a:t>
            </a:r>
          </a:p>
        </p:txBody>
      </p:sp>
      <p:grpSp>
        <p:nvGrpSpPr>
          <p:cNvPr id="14" name="Группа 13">
            <a:extLst>
              <a:ext uri="{FF2B5EF4-FFF2-40B4-BE49-F238E27FC236}">
                <a16:creationId xmlns="" xmlns:a16="http://schemas.microsoft.com/office/drawing/2014/main" id="{4C3B38D8-8ACC-8F11-83FD-3C6F64D2A745}"/>
              </a:ext>
            </a:extLst>
          </p:cNvPr>
          <p:cNvGrpSpPr/>
          <p:nvPr userDrawn="1"/>
        </p:nvGrpSpPr>
        <p:grpSpPr>
          <a:xfrm>
            <a:off x="9287698" y="820088"/>
            <a:ext cx="2720054" cy="732459"/>
            <a:chOff x="12383596" y="1093451"/>
            <a:chExt cx="3626739" cy="976612"/>
          </a:xfrm>
        </p:grpSpPr>
        <p:sp>
          <p:nvSpPr>
            <p:cNvPr id="15" name="Овал 14">
              <a:extLst>
                <a:ext uri="{FF2B5EF4-FFF2-40B4-BE49-F238E27FC236}">
                  <a16:creationId xmlns="" xmlns:a16="http://schemas.microsoft.com/office/drawing/2014/main" id="{4616B386-FD68-8E86-FA20-89F52B97C3FB}"/>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 xmlns:a16="http://schemas.microsoft.com/office/drawing/2014/main" id="{C87F44DF-E948-B8C4-5F2C-3E9D0DBEE297}"/>
                </a:ext>
              </a:extLst>
            </p:cNvPr>
            <p:cNvSpPr txBox="1"/>
            <p:nvPr userDrawn="1"/>
          </p:nvSpPr>
          <p:spPr>
            <a:xfrm>
              <a:off x="12383596" y="1366406"/>
              <a:ext cx="849547" cy="225703"/>
            </a:xfrm>
            <a:prstGeom prst="rect">
              <a:avLst/>
            </a:prstGeom>
            <a:noFill/>
          </p:spPr>
          <p:txBody>
            <a:bodyPr wrap="square" rtlCol="0">
              <a:spAutoFit/>
            </a:bodyPr>
            <a:lstStyle/>
            <a:p>
              <a:pPr algn="ctr"/>
              <a:r>
                <a:rPr lang="ru-RU" sz="500" dirty="0">
                  <a:solidFill>
                    <a:srgbClr val="282A2E"/>
                  </a:solidFill>
                </a:rPr>
                <a:t>52/111/194</a:t>
              </a:r>
              <a:endParaRPr lang="en-US" sz="500" dirty="0">
                <a:solidFill>
                  <a:srgbClr val="282A2E"/>
                </a:solidFill>
              </a:endParaRPr>
            </a:p>
          </p:txBody>
        </p:sp>
        <p:sp>
          <p:nvSpPr>
            <p:cNvPr id="17" name="Овал 16">
              <a:extLst>
                <a:ext uri="{FF2B5EF4-FFF2-40B4-BE49-F238E27FC236}">
                  <a16:creationId xmlns="" xmlns:a16="http://schemas.microsoft.com/office/drawing/2014/main" id="{D06A6127-D836-D472-EE8F-4EF939540A25}"/>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 xmlns:a16="http://schemas.microsoft.com/office/drawing/2014/main" id="{C2B8461B-F039-5EF7-A341-9CB869B621B6}"/>
                </a:ext>
              </a:extLst>
            </p:cNvPr>
            <p:cNvSpPr txBox="1"/>
            <p:nvPr userDrawn="1"/>
          </p:nvSpPr>
          <p:spPr>
            <a:xfrm>
              <a:off x="12919203" y="1366406"/>
              <a:ext cx="849547" cy="225703"/>
            </a:xfrm>
            <a:prstGeom prst="rect">
              <a:avLst/>
            </a:prstGeom>
            <a:noFill/>
          </p:spPr>
          <p:txBody>
            <a:bodyPr wrap="square" rtlCol="0">
              <a:spAutoFit/>
            </a:bodyPr>
            <a:lstStyle/>
            <a:p>
              <a:pPr algn="ctr"/>
              <a:r>
                <a:rPr lang="ru-RU" sz="500" dirty="0">
                  <a:solidFill>
                    <a:srgbClr val="282A2E"/>
                  </a:solidFill>
                </a:rPr>
                <a:t>131/131/131</a:t>
              </a:r>
              <a:endParaRPr lang="en-US" sz="500" dirty="0">
                <a:solidFill>
                  <a:srgbClr val="282A2E"/>
                </a:solidFill>
              </a:endParaRPr>
            </a:p>
          </p:txBody>
        </p:sp>
        <p:sp>
          <p:nvSpPr>
            <p:cNvPr id="19" name="Овал 18">
              <a:extLst>
                <a:ext uri="{FF2B5EF4-FFF2-40B4-BE49-F238E27FC236}">
                  <a16:creationId xmlns="" xmlns:a16="http://schemas.microsoft.com/office/drawing/2014/main" id="{E0FFC4F0-FE32-65B3-2A65-BAD0DEC831ED}"/>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 xmlns:a16="http://schemas.microsoft.com/office/drawing/2014/main" id="{CF5FA737-A34F-4641-4F80-CBADEDB1260B}"/>
                </a:ext>
              </a:extLst>
            </p:cNvPr>
            <p:cNvSpPr txBox="1"/>
            <p:nvPr userDrawn="1"/>
          </p:nvSpPr>
          <p:spPr>
            <a:xfrm>
              <a:off x="13490349" y="1366406"/>
              <a:ext cx="849547" cy="225703"/>
            </a:xfrm>
            <a:prstGeom prst="rect">
              <a:avLst/>
            </a:prstGeom>
            <a:noFill/>
          </p:spPr>
          <p:txBody>
            <a:bodyPr wrap="square" rtlCol="0">
              <a:spAutoFit/>
            </a:bodyPr>
            <a:lstStyle/>
            <a:p>
              <a:pPr algn="ctr"/>
              <a:r>
                <a:rPr lang="ru-RU" sz="500" dirty="0">
                  <a:solidFill>
                    <a:srgbClr val="282A2E"/>
                  </a:solidFill>
                </a:rPr>
                <a:t>191/191/191</a:t>
              </a:r>
              <a:endParaRPr lang="en-US" sz="500" dirty="0">
                <a:solidFill>
                  <a:srgbClr val="282A2E"/>
                </a:solidFill>
              </a:endParaRPr>
            </a:p>
          </p:txBody>
        </p:sp>
        <p:sp>
          <p:nvSpPr>
            <p:cNvPr id="21" name="Овал 20">
              <a:extLst>
                <a:ext uri="{FF2B5EF4-FFF2-40B4-BE49-F238E27FC236}">
                  <a16:creationId xmlns="" xmlns:a16="http://schemas.microsoft.com/office/drawing/2014/main" id="{BA64D12B-8F5C-DD21-408F-79EB9937BBAD}"/>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 xmlns:a16="http://schemas.microsoft.com/office/drawing/2014/main" id="{26F615AE-CDF6-4243-BB13-760BA8E29B04}"/>
                </a:ext>
              </a:extLst>
            </p:cNvPr>
            <p:cNvSpPr txBox="1"/>
            <p:nvPr userDrawn="1"/>
          </p:nvSpPr>
          <p:spPr>
            <a:xfrm>
              <a:off x="14049152" y="1366406"/>
              <a:ext cx="849547" cy="225703"/>
            </a:xfrm>
            <a:prstGeom prst="rect">
              <a:avLst/>
            </a:prstGeom>
            <a:noFill/>
          </p:spPr>
          <p:txBody>
            <a:bodyPr wrap="square" rtlCol="0">
              <a:spAutoFit/>
            </a:bodyPr>
            <a:lstStyle/>
            <a:p>
              <a:pPr algn="ctr"/>
              <a:r>
                <a:rPr lang="ru-RU" sz="500" dirty="0">
                  <a:solidFill>
                    <a:srgbClr val="282A2E"/>
                  </a:solidFill>
                </a:rPr>
                <a:t>227/104/70</a:t>
              </a:r>
              <a:endParaRPr lang="en-US" sz="500" dirty="0">
                <a:solidFill>
                  <a:srgbClr val="282A2E"/>
                </a:solidFill>
              </a:endParaRPr>
            </a:p>
          </p:txBody>
        </p:sp>
        <p:sp>
          <p:nvSpPr>
            <p:cNvPr id="23" name="Овал 22">
              <a:extLst>
                <a:ext uri="{FF2B5EF4-FFF2-40B4-BE49-F238E27FC236}">
                  <a16:creationId xmlns="" xmlns:a16="http://schemas.microsoft.com/office/drawing/2014/main" id="{F0B10044-4E17-767E-8467-C8701EF88D1F}"/>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 xmlns:a16="http://schemas.microsoft.com/office/drawing/2014/main" id="{AFD09D3E-1A15-27E0-3A7D-6B127560EBB6}"/>
                </a:ext>
              </a:extLst>
            </p:cNvPr>
            <p:cNvSpPr txBox="1"/>
            <p:nvPr userDrawn="1"/>
          </p:nvSpPr>
          <p:spPr>
            <a:xfrm>
              <a:off x="14602342" y="1366406"/>
              <a:ext cx="849547" cy="225703"/>
            </a:xfrm>
            <a:prstGeom prst="rect">
              <a:avLst/>
            </a:prstGeom>
            <a:noFill/>
          </p:spPr>
          <p:txBody>
            <a:bodyPr wrap="square" rtlCol="0">
              <a:spAutoFit/>
            </a:bodyPr>
            <a:lstStyle/>
            <a:p>
              <a:pPr algn="ctr"/>
              <a:r>
                <a:rPr lang="ru-RU" sz="500" dirty="0">
                  <a:solidFill>
                    <a:srgbClr val="282A2E"/>
                  </a:solidFill>
                </a:rPr>
                <a:t>255/169/112</a:t>
              </a:r>
              <a:endParaRPr lang="en-US" sz="500" dirty="0">
                <a:solidFill>
                  <a:srgbClr val="282A2E"/>
                </a:solidFill>
              </a:endParaRPr>
            </a:p>
          </p:txBody>
        </p:sp>
        <p:sp>
          <p:nvSpPr>
            <p:cNvPr id="25" name="Овал 24">
              <a:extLst>
                <a:ext uri="{FF2B5EF4-FFF2-40B4-BE49-F238E27FC236}">
                  <a16:creationId xmlns="" xmlns:a16="http://schemas.microsoft.com/office/drawing/2014/main" id="{BF1E2922-AB6D-38BD-CD9E-7D1CB1CCFF6B}"/>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 xmlns:a16="http://schemas.microsoft.com/office/drawing/2014/main" id="{CC25F18A-1CA0-CF5B-8F40-774F6070A2DB}"/>
                </a:ext>
              </a:extLst>
            </p:cNvPr>
            <p:cNvSpPr txBox="1"/>
            <p:nvPr userDrawn="1"/>
          </p:nvSpPr>
          <p:spPr>
            <a:xfrm>
              <a:off x="15160788" y="1366406"/>
              <a:ext cx="849547" cy="225703"/>
            </a:xfrm>
            <a:prstGeom prst="rect">
              <a:avLst/>
            </a:prstGeom>
            <a:noFill/>
          </p:spPr>
          <p:txBody>
            <a:bodyPr wrap="square" rtlCol="0">
              <a:spAutoFit/>
            </a:bodyPr>
            <a:lstStyle/>
            <a:p>
              <a:pPr algn="ctr"/>
              <a:r>
                <a:rPr lang="ru-RU" sz="500" dirty="0">
                  <a:solidFill>
                    <a:srgbClr val="282A2E"/>
                  </a:solidFill>
                </a:rPr>
                <a:t>255/215/172</a:t>
              </a:r>
              <a:endParaRPr lang="en-US" sz="500" dirty="0">
                <a:solidFill>
                  <a:srgbClr val="282A2E"/>
                </a:solidFill>
              </a:endParaRPr>
            </a:p>
          </p:txBody>
        </p:sp>
        <p:sp>
          <p:nvSpPr>
            <p:cNvPr id="27" name="Овал 26">
              <a:extLst>
                <a:ext uri="{FF2B5EF4-FFF2-40B4-BE49-F238E27FC236}">
                  <a16:creationId xmlns="" xmlns:a16="http://schemas.microsoft.com/office/drawing/2014/main" id="{4A408F28-1289-94D7-9B13-995FA556FA7A}"/>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 xmlns:a16="http://schemas.microsoft.com/office/drawing/2014/main" id="{F65DEBDE-70E8-17AA-476A-8DD117CE0A25}"/>
                </a:ext>
              </a:extLst>
            </p:cNvPr>
            <p:cNvSpPr txBox="1"/>
            <p:nvPr userDrawn="1"/>
          </p:nvSpPr>
          <p:spPr>
            <a:xfrm>
              <a:off x="12383596" y="1844360"/>
              <a:ext cx="849547" cy="225703"/>
            </a:xfrm>
            <a:prstGeom prst="rect">
              <a:avLst/>
            </a:prstGeom>
            <a:noFill/>
          </p:spPr>
          <p:txBody>
            <a:bodyPr wrap="square" rtlCol="0">
              <a:spAutoFit/>
            </a:bodyPr>
            <a:lstStyle/>
            <a:p>
              <a:pPr algn="ctr"/>
              <a:r>
                <a:rPr lang="ru-RU" sz="500" dirty="0">
                  <a:solidFill>
                    <a:srgbClr val="282A2E"/>
                  </a:solidFill>
                </a:rPr>
                <a:t>87/140/123</a:t>
              </a:r>
              <a:endParaRPr lang="en-US" sz="500" dirty="0">
                <a:solidFill>
                  <a:srgbClr val="282A2E"/>
                </a:solidFill>
              </a:endParaRPr>
            </a:p>
          </p:txBody>
        </p:sp>
        <p:sp>
          <p:nvSpPr>
            <p:cNvPr id="29" name="Овал 28">
              <a:extLst>
                <a:ext uri="{FF2B5EF4-FFF2-40B4-BE49-F238E27FC236}">
                  <a16:creationId xmlns="" xmlns:a16="http://schemas.microsoft.com/office/drawing/2014/main" id="{1D62FAE6-6D0C-8B69-1A78-DF57687EDEC8}"/>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 xmlns:a16="http://schemas.microsoft.com/office/drawing/2014/main" id="{85570D73-B813-38BF-4CDF-13997DF491E2}"/>
                </a:ext>
              </a:extLst>
            </p:cNvPr>
            <p:cNvSpPr txBox="1"/>
            <p:nvPr userDrawn="1"/>
          </p:nvSpPr>
          <p:spPr>
            <a:xfrm>
              <a:off x="12919203" y="1844360"/>
              <a:ext cx="849547" cy="225703"/>
            </a:xfrm>
            <a:prstGeom prst="rect">
              <a:avLst/>
            </a:prstGeom>
            <a:noFill/>
          </p:spPr>
          <p:txBody>
            <a:bodyPr wrap="square" rtlCol="0">
              <a:spAutoFit/>
            </a:bodyPr>
            <a:lstStyle/>
            <a:p>
              <a:pPr algn="ctr"/>
              <a:r>
                <a:rPr lang="ru-RU" sz="500" dirty="0">
                  <a:solidFill>
                    <a:srgbClr val="282A2E"/>
                  </a:solidFill>
                </a:rPr>
                <a:t>70/170/152</a:t>
              </a:r>
              <a:endParaRPr lang="en-US" sz="500" dirty="0">
                <a:solidFill>
                  <a:srgbClr val="282A2E"/>
                </a:solidFill>
              </a:endParaRPr>
            </a:p>
          </p:txBody>
        </p:sp>
        <p:sp>
          <p:nvSpPr>
            <p:cNvPr id="31" name="Овал 30">
              <a:extLst>
                <a:ext uri="{FF2B5EF4-FFF2-40B4-BE49-F238E27FC236}">
                  <a16:creationId xmlns="" xmlns:a16="http://schemas.microsoft.com/office/drawing/2014/main" id="{34F93159-46C3-CB59-E76A-ECBD7C58FF10}"/>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 xmlns:a16="http://schemas.microsoft.com/office/drawing/2014/main" id="{C102936E-6601-9368-B2D9-498524CE359D}"/>
                </a:ext>
              </a:extLst>
            </p:cNvPr>
            <p:cNvSpPr txBox="1"/>
            <p:nvPr userDrawn="1"/>
          </p:nvSpPr>
          <p:spPr>
            <a:xfrm>
              <a:off x="13490349" y="1844360"/>
              <a:ext cx="849547" cy="225703"/>
            </a:xfrm>
            <a:prstGeom prst="rect">
              <a:avLst/>
            </a:prstGeom>
            <a:noFill/>
          </p:spPr>
          <p:txBody>
            <a:bodyPr wrap="square" rtlCol="0">
              <a:spAutoFit/>
            </a:bodyPr>
            <a:lstStyle/>
            <a:p>
              <a:pPr algn="ctr"/>
              <a:r>
                <a:rPr lang="ru-RU" sz="500" dirty="0">
                  <a:solidFill>
                    <a:srgbClr val="282A2E"/>
                  </a:solidFill>
                </a:rPr>
                <a:t>161/220/188</a:t>
              </a:r>
              <a:endParaRPr lang="en-US" sz="500" dirty="0">
                <a:solidFill>
                  <a:srgbClr val="282A2E"/>
                </a:solidFill>
              </a:endParaRPr>
            </a:p>
          </p:txBody>
        </p:sp>
      </p:grpSp>
      <p:sp>
        <p:nvSpPr>
          <p:cNvPr id="33" name="TextBox 32">
            <a:extLst>
              <a:ext uri="{FF2B5EF4-FFF2-40B4-BE49-F238E27FC236}">
                <a16:creationId xmlns="" xmlns:a16="http://schemas.microsoft.com/office/drawing/2014/main" id="{E246C7A3-417F-7274-82D6-3188EC99BA23}"/>
              </a:ext>
            </a:extLst>
          </p:cNvPr>
          <p:cNvSpPr txBox="1"/>
          <p:nvPr userDrawn="1"/>
        </p:nvSpPr>
        <p:spPr>
          <a:xfrm>
            <a:off x="9405770" y="2742099"/>
            <a:ext cx="2056843" cy="315471"/>
          </a:xfrm>
          <a:prstGeom prst="rect">
            <a:avLst/>
          </a:prstGeom>
          <a:noFill/>
        </p:spPr>
        <p:txBody>
          <a:bodyPr wrap="square" lIns="68580" tIns="34290" rIns="68580" bIns="34290" rtlCol="0">
            <a:spAutoFit/>
          </a:bodyPr>
          <a:lstStyle/>
          <a:p>
            <a:r>
              <a:rPr lang="ru-RU" sz="800" b="1" dirty="0">
                <a:solidFill>
                  <a:srgbClr val="282A2E"/>
                </a:solidFill>
              </a:rPr>
              <a:t>Дополнительная расширенная палитра</a:t>
            </a:r>
          </a:p>
        </p:txBody>
      </p:sp>
      <p:grpSp>
        <p:nvGrpSpPr>
          <p:cNvPr id="34" name="Группа 33">
            <a:extLst>
              <a:ext uri="{FF2B5EF4-FFF2-40B4-BE49-F238E27FC236}">
                <a16:creationId xmlns="" xmlns:a16="http://schemas.microsoft.com/office/drawing/2014/main" id="{0BC9DC81-5E6A-BA21-9170-1CC77AA6F14C}"/>
              </a:ext>
            </a:extLst>
          </p:cNvPr>
          <p:cNvGrpSpPr/>
          <p:nvPr userDrawn="1"/>
        </p:nvGrpSpPr>
        <p:grpSpPr>
          <a:xfrm>
            <a:off x="9287698" y="2972931"/>
            <a:ext cx="2720054" cy="763693"/>
            <a:chOff x="12383596" y="3963908"/>
            <a:chExt cx="3626739" cy="1018257"/>
          </a:xfrm>
        </p:grpSpPr>
        <p:sp>
          <p:nvSpPr>
            <p:cNvPr id="35" name="Овал 34">
              <a:extLst>
                <a:ext uri="{FF2B5EF4-FFF2-40B4-BE49-F238E27FC236}">
                  <a16:creationId xmlns="" xmlns:a16="http://schemas.microsoft.com/office/drawing/2014/main" id="{6CE7FE1A-0602-77B9-DEF6-27981041EB17}"/>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 xmlns:a16="http://schemas.microsoft.com/office/drawing/2014/main" id="{ECE3699B-182B-DF18-728E-B5313654EBB3}"/>
                </a:ext>
              </a:extLst>
            </p:cNvPr>
            <p:cNvSpPr txBox="1"/>
            <p:nvPr userDrawn="1"/>
          </p:nvSpPr>
          <p:spPr>
            <a:xfrm>
              <a:off x="12383596" y="4236863"/>
              <a:ext cx="849547" cy="225703"/>
            </a:xfrm>
            <a:prstGeom prst="rect">
              <a:avLst/>
            </a:prstGeom>
            <a:noFill/>
          </p:spPr>
          <p:txBody>
            <a:bodyPr wrap="square" rtlCol="0">
              <a:spAutoFit/>
            </a:bodyPr>
            <a:lstStyle/>
            <a:p>
              <a:pPr algn="ctr"/>
              <a:r>
                <a:rPr lang="ru-RU" sz="500" dirty="0">
                  <a:solidFill>
                    <a:srgbClr val="282A2E"/>
                  </a:solidFill>
                </a:rPr>
                <a:t>156/54/103</a:t>
              </a:r>
              <a:endParaRPr lang="en-US" sz="500" dirty="0">
                <a:solidFill>
                  <a:srgbClr val="282A2E"/>
                </a:solidFill>
              </a:endParaRPr>
            </a:p>
          </p:txBody>
        </p:sp>
        <p:sp>
          <p:nvSpPr>
            <p:cNvPr id="37" name="Овал 36">
              <a:extLst>
                <a:ext uri="{FF2B5EF4-FFF2-40B4-BE49-F238E27FC236}">
                  <a16:creationId xmlns="" xmlns:a16="http://schemas.microsoft.com/office/drawing/2014/main" id="{D955588B-52FE-1F06-58DF-7A9B1D03E608}"/>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 xmlns:a16="http://schemas.microsoft.com/office/drawing/2014/main" id="{8B684A64-C79B-82F9-6847-81532D25DC23}"/>
                </a:ext>
              </a:extLst>
            </p:cNvPr>
            <p:cNvSpPr txBox="1"/>
            <p:nvPr userDrawn="1"/>
          </p:nvSpPr>
          <p:spPr>
            <a:xfrm>
              <a:off x="12919203" y="4236863"/>
              <a:ext cx="849547" cy="225703"/>
            </a:xfrm>
            <a:prstGeom prst="rect">
              <a:avLst/>
            </a:prstGeom>
            <a:noFill/>
          </p:spPr>
          <p:txBody>
            <a:bodyPr wrap="square" rtlCol="0">
              <a:spAutoFit/>
            </a:bodyPr>
            <a:lstStyle/>
            <a:p>
              <a:pPr algn="ctr"/>
              <a:r>
                <a:rPr lang="ru-RU" sz="500" dirty="0">
                  <a:solidFill>
                    <a:srgbClr val="282A2E"/>
                  </a:solidFill>
                </a:rPr>
                <a:t>172/98/120</a:t>
              </a:r>
              <a:endParaRPr lang="en-US" sz="500" dirty="0">
                <a:solidFill>
                  <a:srgbClr val="282A2E"/>
                </a:solidFill>
              </a:endParaRPr>
            </a:p>
          </p:txBody>
        </p:sp>
        <p:sp>
          <p:nvSpPr>
            <p:cNvPr id="39" name="Овал 38">
              <a:extLst>
                <a:ext uri="{FF2B5EF4-FFF2-40B4-BE49-F238E27FC236}">
                  <a16:creationId xmlns="" xmlns:a16="http://schemas.microsoft.com/office/drawing/2014/main" id="{4C53F6D8-8F66-A109-EBBA-9DC4DC5C5050}"/>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a:extLst>
                <a:ext uri="{FF2B5EF4-FFF2-40B4-BE49-F238E27FC236}">
                  <a16:creationId xmlns="" xmlns:a16="http://schemas.microsoft.com/office/drawing/2014/main" id="{395FF9C1-CF97-52A8-B191-9C3352B513E8}"/>
                </a:ext>
              </a:extLst>
            </p:cNvPr>
            <p:cNvSpPr txBox="1"/>
            <p:nvPr userDrawn="1"/>
          </p:nvSpPr>
          <p:spPr>
            <a:xfrm>
              <a:off x="13490349" y="4236863"/>
              <a:ext cx="849547" cy="225703"/>
            </a:xfrm>
            <a:prstGeom prst="rect">
              <a:avLst/>
            </a:prstGeom>
            <a:noFill/>
          </p:spPr>
          <p:txBody>
            <a:bodyPr wrap="square" rtlCol="0">
              <a:spAutoFit/>
            </a:bodyPr>
            <a:lstStyle/>
            <a:p>
              <a:pPr algn="ctr"/>
              <a:r>
                <a:rPr lang="ru-RU" sz="500" dirty="0">
                  <a:solidFill>
                    <a:srgbClr val="282A2E"/>
                  </a:solidFill>
                </a:rPr>
                <a:t>208/139/164</a:t>
              </a:r>
              <a:endParaRPr lang="en-US" sz="500" dirty="0">
                <a:solidFill>
                  <a:srgbClr val="282A2E"/>
                </a:solidFill>
              </a:endParaRPr>
            </a:p>
          </p:txBody>
        </p:sp>
        <p:sp>
          <p:nvSpPr>
            <p:cNvPr id="41" name="Овал 40">
              <a:extLst>
                <a:ext uri="{FF2B5EF4-FFF2-40B4-BE49-F238E27FC236}">
                  <a16:creationId xmlns="" xmlns:a16="http://schemas.microsoft.com/office/drawing/2014/main" id="{C4D6B1EE-24DB-B767-8562-D4AB5FCD47AB}"/>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 xmlns:a16="http://schemas.microsoft.com/office/drawing/2014/main" id="{0A6694F3-39BC-B151-54D2-98340697E17A}"/>
                </a:ext>
              </a:extLst>
            </p:cNvPr>
            <p:cNvSpPr txBox="1"/>
            <p:nvPr userDrawn="1"/>
          </p:nvSpPr>
          <p:spPr>
            <a:xfrm>
              <a:off x="14049152" y="4236863"/>
              <a:ext cx="849547" cy="225703"/>
            </a:xfrm>
            <a:prstGeom prst="rect">
              <a:avLst/>
            </a:prstGeom>
            <a:noFill/>
          </p:spPr>
          <p:txBody>
            <a:bodyPr wrap="square" rtlCol="0">
              <a:spAutoFit/>
            </a:bodyPr>
            <a:lstStyle/>
            <a:p>
              <a:pPr algn="ctr"/>
              <a:r>
                <a:rPr lang="ru-RU" sz="500" dirty="0">
                  <a:solidFill>
                    <a:srgbClr val="282A2E"/>
                  </a:solidFill>
                </a:rPr>
                <a:t>222/204/8</a:t>
              </a:r>
              <a:endParaRPr lang="en-US" sz="500" dirty="0">
                <a:solidFill>
                  <a:srgbClr val="282A2E"/>
                </a:solidFill>
              </a:endParaRPr>
            </a:p>
          </p:txBody>
        </p:sp>
        <p:sp>
          <p:nvSpPr>
            <p:cNvPr id="43" name="Овал 42">
              <a:extLst>
                <a:ext uri="{FF2B5EF4-FFF2-40B4-BE49-F238E27FC236}">
                  <a16:creationId xmlns="" xmlns:a16="http://schemas.microsoft.com/office/drawing/2014/main" id="{5DA68969-59EA-E62C-011F-2ADA481155FD}"/>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 xmlns:a16="http://schemas.microsoft.com/office/drawing/2014/main" id="{5A32FA40-37E0-CA58-BB79-99252694ABF4}"/>
                </a:ext>
              </a:extLst>
            </p:cNvPr>
            <p:cNvSpPr txBox="1"/>
            <p:nvPr userDrawn="1"/>
          </p:nvSpPr>
          <p:spPr>
            <a:xfrm>
              <a:off x="14602342" y="4236863"/>
              <a:ext cx="849547" cy="225703"/>
            </a:xfrm>
            <a:prstGeom prst="rect">
              <a:avLst/>
            </a:prstGeom>
            <a:noFill/>
          </p:spPr>
          <p:txBody>
            <a:bodyPr wrap="square" rtlCol="0">
              <a:spAutoFit/>
            </a:bodyPr>
            <a:lstStyle/>
            <a:p>
              <a:pPr algn="ctr"/>
              <a:r>
                <a:rPr lang="ru-RU" sz="500" dirty="0">
                  <a:solidFill>
                    <a:srgbClr val="282A2E"/>
                  </a:solidFill>
                </a:rPr>
                <a:t>208/222/84</a:t>
              </a:r>
              <a:endParaRPr lang="en-US" sz="500" dirty="0">
                <a:solidFill>
                  <a:srgbClr val="282A2E"/>
                </a:solidFill>
              </a:endParaRPr>
            </a:p>
          </p:txBody>
        </p:sp>
        <p:sp>
          <p:nvSpPr>
            <p:cNvPr id="45" name="Овал 44">
              <a:extLst>
                <a:ext uri="{FF2B5EF4-FFF2-40B4-BE49-F238E27FC236}">
                  <a16:creationId xmlns="" xmlns:a16="http://schemas.microsoft.com/office/drawing/2014/main" id="{C1DB07C3-1A36-0DA9-EA47-FA55025BF0FF}"/>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 xmlns:a16="http://schemas.microsoft.com/office/drawing/2014/main" id="{AE1E4C94-6AD0-E5DB-9E16-90C83B5BE07F}"/>
                </a:ext>
              </a:extLst>
            </p:cNvPr>
            <p:cNvSpPr txBox="1"/>
            <p:nvPr userDrawn="1"/>
          </p:nvSpPr>
          <p:spPr>
            <a:xfrm>
              <a:off x="15160788" y="4236863"/>
              <a:ext cx="849547" cy="225703"/>
            </a:xfrm>
            <a:prstGeom prst="rect">
              <a:avLst/>
            </a:prstGeom>
            <a:noFill/>
          </p:spPr>
          <p:txBody>
            <a:bodyPr wrap="square" rtlCol="0">
              <a:spAutoFit/>
            </a:bodyPr>
            <a:lstStyle/>
            <a:p>
              <a:pPr algn="ctr"/>
              <a:r>
                <a:rPr lang="ru-RU" sz="500" dirty="0">
                  <a:solidFill>
                    <a:srgbClr val="282A2E"/>
                  </a:solidFill>
                </a:rPr>
                <a:t>230/237/133</a:t>
              </a:r>
              <a:endParaRPr lang="en-US" sz="500" dirty="0">
                <a:solidFill>
                  <a:srgbClr val="282A2E"/>
                </a:solidFill>
              </a:endParaRPr>
            </a:p>
          </p:txBody>
        </p:sp>
        <p:sp>
          <p:nvSpPr>
            <p:cNvPr id="47" name="Овал 46">
              <a:extLst>
                <a:ext uri="{FF2B5EF4-FFF2-40B4-BE49-F238E27FC236}">
                  <a16:creationId xmlns="" xmlns:a16="http://schemas.microsoft.com/office/drawing/2014/main" id="{D4BFA602-D1E8-1C66-18D4-A2221E96FFD6}"/>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 xmlns:a16="http://schemas.microsoft.com/office/drawing/2014/main" id="{17D01B27-2BC0-2106-99C7-61A9F396E139}"/>
                </a:ext>
              </a:extLst>
            </p:cNvPr>
            <p:cNvSpPr txBox="1"/>
            <p:nvPr userDrawn="1"/>
          </p:nvSpPr>
          <p:spPr>
            <a:xfrm>
              <a:off x="12383596" y="4756462"/>
              <a:ext cx="849547" cy="225703"/>
            </a:xfrm>
            <a:prstGeom prst="rect">
              <a:avLst/>
            </a:prstGeom>
            <a:noFill/>
          </p:spPr>
          <p:txBody>
            <a:bodyPr wrap="square" rtlCol="0">
              <a:spAutoFit/>
            </a:bodyPr>
            <a:lstStyle/>
            <a:p>
              <a:pPr algn="ctr"/>
              <a:r>
                <a:rPr lang="ru-RU" sz="500" dirty="0">
                  <a:solidFill>
                    <a:srgbClr val="282A2E"/>
                  </a:solidFill>
                </a:rPr>
                <a:t>96/55/158</a:t>
              </a:r>
              <a:endParaRPr lang="en-US" sz="500" dirty="0">
                <a:solidFill>
                  <a:srgbClr val="282A2E"/>
                </a:solidFill>
              </a:endParaRPr>
            </a:p>
          </p:txBody>
        </p:sp>
        <p:sp>
          <p:nvSpPr>
            <p:cNvPr id="49" name="Овал 48">
              <a:extLst>
                <a:ext uri="{FF2B5EF4-FFF2-40B4-BE49-F238E27FC236}">
                  <a16:creationId xmlns="" xmlns:a16="http://schemas.microsoft.com/office/drawing/2014/main" id="{B4ACCEFC-CA12-46EF-E88F-B9DD57B7B04F}"/>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 xmlns:a16="http://schemas.microsoft.com/office/drawing/2014/main" id="{A515EDAC-2972-173B-355C-2BA9D0713D44}"/>
                </a:ext>
              </a:extLst>
            </p:cNvPr>
            <p:cNvSpPr txBox="1"/>
            <p:nvPr userDrawn="1"/>
          </p:nvSpPr>
          <p:spPr>
            <a:xfrm>
              <a:off x="12919203" y="4756462"/>
              <a:ext cx="849547" cy="225703"/>
            </a:xfrm>
            <a:prstGeom prst="rect">
              <a:avLst/>
            </a:prstGeom>
            <a:noFill/>
          </p:spPr>
          <p:txBody>
            <a:bodyPr wrap="square" rtlCol="0">
              <a:spAutoFit/>
            </a:bodyPr>
            <a:lstStyle/>
            <a:p>
              <a:pPr algn="ctr"/>
              <a:r>
                <a:rPr lang="ru-RU" sz="500" dirty="0">
                  <a:solidFill>
                    <a:srgbClr val="282A2E"/>
                  </a:solidFill>
                </a:rPr>
                <a:t>137/108/196</a:t>
              </a:r>
              <a:endParaRPr lang="en-US" sz="500" dirty="0">
                <a:solidFill>
                  <a:srgbClr val="282A2E"/>
                </a:solidFill>
              </a:endParaRPr>
            </a:p>
          </p:txBody>
        </p:sp>
        <p:sp>
          <p:nvSpPr>
            <p:cNvPr id="51" name="Овал 50">
              <a:extLst>
                <a:ext uri="{FF2B5EF4-FFF2-40B4-BE49-F238E27FC236}">
                  <a16:creationId xmlns="" xmlns:a16="http://schemas.microsoft.com/office/drawing/2014/main" id="{D6343A83-EFB2-3FFC-3498-D8EAC086005D}"/>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 xmlns:a16="http://schemas.microsoft.com/office/drawing/2014/main" id="{766F4C46-2759-1254-1602-1EF020C29A9B}"/>
                </a:ext>
              </a:extLst>
            </p:cNvPr>
            <p:cNvSpPr txBox="1"/>
            <p:nvPr userDrawn="1"/>
          </p:nvSpPr>
          <p:spPr>
            <a:xfrm>
              <a:off x="13490349" y="4756462"/>
              <a:ext cx="849547" cy="225703"/>
            </a:xfrm>
            <a:prstGeom prst="rect">
              <a:avLst/>
            </a:prstGeom>
            <a:noFill/>
          </p:spPr>
          <p:txBody>
            <a:bodyPr wrap="square" rtlCol="0">
              <a:spAutoFit/>
            </a:bodyPr>
            <a:lstStyle/>
            <a:p>
              <a:pPr algn="ctr"/>
              <a:r>
                <a:rPr lang="ru-RU" sz="500" dirty="0">
                  <a:solidFill>
                    <a:srgbClr val="282A2E"/>
                  </a:solidFill>
                </a:rPr>
                <a:t>184/158/255</a:t>
              </a:r>
              <a:endParaRPr lang="en-US" sz="500" dirty="0">
                <a:solidFill>
                  <a:srgbClr val="282A2E"/>
                </a:solidFill>
              </a:endParaRPr>
            </a:p>
          </p:txBody>
        </p:sp>
        <p:sp>
          <p:nvSpPr>
            <p:cNvPr id="53" name="Овал 52">
              <a:extLst>
                <a:ext uri="{FF2B5EF4-FFF2-40B4-BE49-F238E27FC236}">
                  <a16:creationId xmlns="" xmlns:a16="http://schemas.microsoft.com/office/drawing/2014/main" id="{1B37D39D-F386-5E38-F9B8-E89989FBA1F0}"/>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 xmlns:a16="http://schemas.microsoft.com/office/drawing/2014/main" id="{5034F04A-3AA1-9DD8-4EA6-8099F7EFD740}"/>
                </a:ext>
              </a:extLst>
            </p:cNvPr>
            <p:cNvSpPr txBox="1"/>
            <p:nvPr userDrawn="1"/>
          </p:nvSpPr>
          <p:spPr>
            <a:xfrm>
              <a:off x="14049152" y="4756462"/>
              <a:ext cx="849547" cy="225703"/>
            </a:xfrm>
            <a:prstGeom prst="rect">
              <a:avLst/>
            </a:prstGeom>
            <a:noFill/>
          </p:spPr>
          <p:txBody>
            <a:bodyPr wrap="square" rtlCol="0">
              <a:spAutoFit/>
            </a:bodyPr>
            <a:lstStyle/>
            <a:p>
              <a:pPr algn="ctr"/>
              <a:r>
                <a:rPr lang="ru-RU" sz="500" dirty="0">
                  <a:solidFill>
                    <a:srgbClr val="282A2E"/>
                  </a:solidFill>
                </a:rPr>
                <a:t>153/28/28</a:t>
              </a:r>
              <a:endParaRPr lang="en-US" sz="500" dirty="0">
                <a:solidFill>
                  <a:srgbClr val="282A2E"/>
                </a:solidFill>
              </a:endParaRPr>
            </a:p>
          </p:txBody>
        </p:sp>
        <p:sp>
          <p:nvSpPr>
            <p:cNvPr id="55" name="Овал 54">
              <a:extLst>
                <a:ext uri="{FF2B5EF4-FFF2-40B4-BE49-F238E27FC236}">
                  <a16:creationId xmlns="" xmlns:a16="http://schemas.microsoft.com/office/drawing/2014/main" id="{0050FF0D-26A3-E060-3E49-275BBEC98F5E}"/>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 xmlns:a16="http://schemas.microsoft.com/office/drawing/2014/main" id="{1510A7DE-0A18-8813-5CC8-1F5B31883BD1}"/>
                </a:ext>
              </a:extLst>
            </p:cNvPr>
            <p:cNvSpPr txBox="1"/>
            <p:nvPr userDrawn="1"/>
          </p:nvSpPr>
          <p:spPr>
            <a:xfrm>
              <a:off x="14602342" y="4756462"/>
              <a:ext cx="849547" cy="225703"/>
            </a:xfrm>
            <a:prstGeom prst="rect">
              <a:avLst/>
            </a:prstGeom>
            <a:noFill/>
          </p:spPr>
          <p:txBody>
            <a:bodyPr wrap="square" rtlCol="0">
              <a:spAutoFit/>
            </a:bodyPr>
            <a:lstStyle/>
            <a:p>
              <a:pPr algn="ctr"/>
              <a:r>
                <a:rPr lang="ru-RU" sz="500" dirty="0">
                  <a:solidFill>
                    <a:srgbClr val="282A2E"/>
                  </a:solidFill>
                </a:rPr>
                <a:t>222/49/49</a:t>
              </a:r>
              <a:endParaRPr lang="en-US" sz="500" dirty="0">
                <a:solidFill>
                  <a:srgbClr val="282A2E"/>
                </a:solidFill>
              </a:endParaRPr>
            </a:p>
          </p:txBody>
        </p:sp>
        <p:sp>
          <p:nvSpPr>
            <p:cNvPr id="57" name="Овал 56">
              <a:extLst>
                <a:ext uri="{FF2B5EF4-FFF2-40B4-BE49-F238E27FC236}">
                  <a16:creationId xmlns="" xmlns:a16="http://schemas.microsoft.com/office/drawing/2014/main" id="{C13191AE-FF0D-0F5F-8E75-9ECA6F1ED0D1}"/>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 xmlns:a16="http://schemas.microsoft.com/office/drawing/2014/main" id="{D11C6001-B60E-FF19-F61B-545F8DBE269F}"/>
                </a:ext>
              </a:extLst>
            </p:cNvPr>
            <p:cNvSpPr txBox="1"/>
            <p:nvPr userDrawn="1"/>
          </p:nvSpPr>
          <p:spPr>
            <a:xfrm>
              <a:off x="15160788" y="4756462"/>
              <a:ext cx="849547" cy="225703"/>
            </a:xfrm>
            <a:prstGeom prst="rect">
              <a:avLst/>
            </a:prstGeom>
            <a:noFill/>
          </p:spPr>
          <p:txBody>
            <a:bodyPr wrap="square" rtlCol="0">
              <a:spAutoFit/>
            </a:bodyPr>
            <a:lstStyle/>
            <a:p>
              <a:pPr algn="ctr"/>
              <a:r>
                <a:rPr lang="ru-RU" sz="500" dirty="0">
                  <a:solidFill>
                    <a:srgbClr val="282A2E"/>
                  </a:solidFill>
                </a:rPr>
                <a:t>230/176/168</a:t>
              </a:r>
              <a:endParaRPr lang="en-US" sz="500" dirty="0">
                <a:solidFill>
                  <a:srgbClr val="282A2E"/>
                </a:solidFill>
              </a:endParaRPr>
            </a:p>
          </p:txBody>
        </p:sp>
      </p:grpSp>
      <p:sp>
        <p:nvSpPr>
          <p:cNvPr id="59" name="TextBox 58">
            <a:extLst>
              <a:ext uri="{FF2B5EF4-FFF2-40B4-BE49-F238E27FC236}">
                <a16:creationId xmlns="" xmlns:a16="http://schemas.microsoft.com/office/drawing/2014/main" id="{57B62614-498F-E07C-CB6D-0DBEF44E15A1}"/>
              </a:ext>
            </a:extLst>
          </p:cNvPr>
          <p:cNvSpPr txBox="1"/>
          <p:nvPr userDrawn="1"/>
        </p:nvSpPr>
        <p:spPr>
          <a:xfrm>
            <a:off x="9405770" y="1513908"/>
            <a:ext cx="2056843" cy="192360"/>
          </a:xfrm>
          <a:prstGeom prst="rect">
            <a:avLst/>
          </a:prstGeom>
          <a:noFill/>
        </p:spPr>
        <p:txBody>
          <a:bodyPr wrap="square" lIns="68580" tIns="34290" rIns="68580" bIns="34290" rtlCol="0">
            <a:spAutoFit/>
          </a:bodyPr>
          <a:lstStyle/>
          <a:p>
            <a:r>
              <a:rPr lang="ru-RU" sz="800" b="1" dirty="0" err="1">
                <a:solidFill>
                  <a:srgbClr val="282A2E"/>
                </a:solidFill>
              </a:rPr>
              <a:t>Разбеленная</a:t>
            </a:r>
            <a:r>
              <a:rPr lang="ru-RU" sz="800" b="1" dirty="0">
                <a:solidFill>
                  <a:srgbClr val="282A2E"/>
                </a:solidFill>
              </a:rPr>
              <a:t> палитра</a:t>
            </a:r>
          </a:p>
        </p:txBody>
      </p:sp>
      <p:grpSp>
        <p:nvGrpSpPr>
          <p:cNvPr id="60" name="Группа 59">
            <a:extLst>
              <a:ext uri="{FF2B5EF4-FFF2-40B4-BE49-F238E27FC236}">
                <a16:creationId xmlns="" xmlns:a16="http://schemas.microsoft.com/office/drawing/2014/main" id="{FD744016-6012-2369-3CC8-89E909270840}"/>
              </a:ext>
            </a:extLst>
          </p:cNvPr>
          <p:cNvGrpSpPr/>
          <p:nvPr userDrawn="1"/>
        </p:nvGrpSpPr>
        <p:grpSpPr>
          <a:xfrm>
            <a:off x="9287697" y="1744741"/>
            <a:ext cx="2301219" cy="373994"/>
            <a:chOff x="12383596" y="2326321"/>
            <a:chExt cx="3068292" cy="498658"/>
          </a:xfrm>
        </p:grpSpPr>
        <p:sp>
          <p:nvSpPr>
            <p:cNvPr id="61" name="Овал 60">
              <a:extLst>
                <a:ext uri="{FF2B5EF4-FFF2-40B4-BE49-F238E27FC236}">
                  <a16:creationId xmlns="" xmlns:a16="http://schemas.microsoft.com/office/drawing/2014/main" id="{1C35A1C5-4160-4763-A191-3D31434EDDE2}"/>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 xmlns:a16="http://schemas.microsoft.com/office/drawing/2014/main" id="{4978C3CC-09AC-26D4-0CFA-73C505B362D0}"/>
                </a:ext>
              </a:extLst>
            </p:cNvPr>
            <p:cNvSpPr txBox="1"/>
            <p:nvPr userDrawn="1"/>
          </p:nvSpPr>
          <p:spPr>
            <a:xfrm>
              <a:off x="12383596" y="2599277"/>
              <a:ext cx="849547" cy="225702"/>
            </a:xfrm>
            <a:prstGeom prst="rect">
              <a:avLst/>
            </a:prstGeom>
            <a:noFill/>
          </p:spPr>
          <p:txBody>
            <a:bodyPr wrap="square" rtlCol="0">
              <a:spAutoFit/>
            </a:bodyPr>
            <a:lstStyle/>
            <a:p>
              <a:pPr algn="ctr"/>
              <a:r>
                <a:rPr lang="ru-RU" sz="500" dirty="0">
                  <a:solidFill>
                    <a:srgbClr val="282A2E"/>
                  </a:solidFill>
                </a:rPr>
                <a:t>217/216/235</a:t>
              </a:r>
              <a:endParaRPr lang="en-US" sz="500" dirty="0">
                <a:solidFill>
                  <a:srgbClr val="282A2E"/>
                </a:solidFill>
              </a:endParaRPr>
            </a:p>
          </p:txBody>
        </p:sp>
        <p:sp>
          <p:nvSpPr>
            <p:cNvPr id="63" name="Овал 62">
              <a:extLst>
                <a:ext uri="{FF2B5EF4-FFF2-40B4-BE49-F238E27FC236}">
                  <a16:creationId xmlns="" xmlns:a16="http://schemas.microsoft.com/office/drawing/2014/main" id="{90E555F9-77B8-E927-0DEC-EC4B07AFD2EF}"/>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 xmlns:a16="http://schemas.microsoft.com/office/drawing/2014/main" id="{CCF3EE42-6C7E-D651-7F55-2E962509186F}"/>
                </a:ext>
              </a:extLst>
            </p:cNvPr>
            <p:cNvSpPr txBox="1"/>
            <p:nvPr userDrawn="1"/>
          </p:nvSpPr>
          <p:spPr>
            <a:xfrm>
              <a:off x="12919203" y="2599277"/>
              <a:ext cx="849547" cy="225702"/>
            </a:xfrm>
            <a:prstGeom prst="rect">
              <a:avLst/>
            </a:prstGeom>
            <a:noFill/>
          </p:spPr>
          <p:txBody>
            <a:bodyPr wrap="square" rtlCol="0">
              <a:spAutoFit/>
            </a:bodyPr>
            <a:lstStyle/>
            <a:p>
              <a:pPr algn="ctr"/>
              <a:r>
                <a:rPr lang="ru-RU" sz="500" dirty="0">
                  <a:solidFill>
                    <a:srgbClr val="282A2E"/>
                  </a:solidFill>
                </a:rPr>
                <a:t>207/232/255</a:t>
              </a:r>
              <a:endParaRPr lang="en-US" sz="500" dirty="0">
                <a:solidFill>
                  <a:srgbClr val="282A2E"/>
                </a:solidFill>
              </a:endParaRPr>
            </a:p>
          </p:txBody>
        </p:sp>
        <p:sp>
          <p:nvSpPr>
            <p:cNvPr id="65" name="Овал 64">
              <a:extLst>
                <a:ext uri="{FF2B5EF4-FFF2-40B4-BE49-F238E27FC236}">
                  <a16:creationId xmlns="" xmlns:a16="http://schemas.microsoft.com/office/drawing/2014/main" id="{F82B83F4-2A51-7160-2B4A-848DEFAFE3B8}"/>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 xmlns:a16="http://schemas.microsoft.com/office/drawing/2014/main" id="{B8E404E1-ED65-A67E-7BCE-55CEB1322A16}"/>
                </a:ext>
              </a:extLst>
            </p:cNvPr>
            <p:cNvSpPr txBox="1"/>
            <p:nvPr userDrawn="1"/>
          </p:nvSpPr>
          <p:spPr>
            <a:xfrm>
              <a:off x="13490351" y="2599277"/>
              <a:ext cx="849547" cy="225702"/>
            </a:xfrm>
            <a:prstGeom prst="rect">
              <a:avLst/>
            </a:prstGeom>
            <a:noFill/>
          </p:spPr>
          <p:txBody>
            <a:bodyPr wrap="square" rtlCol="0">
              <a:spAutoFit/>
            </a:bodyPr>
            <a:lstStyle/>
            <a:p>
              <a:pPr algn="ctr"/>
              <a:r>
                <a:rPr lang="ru-RU" sz="500" dirty="0">
                  <a:solidFill>
                    <a:srgbClr val="282A2E"/>
                  </a:solidFill>
                </a:rPr>
                <a:t>235/235/235</a:t>
              </a:r>
              <a:endParaRPr lang="en-US" sz="500" dirty="0">
                <a:solidFill>
                  <a:srgbClr val="282A2E"/>
                </a:solidFill>
              </a:endParaRPr>
            </a:p>
          </p:txBody>
        </p:sp>
        <p:sp>
          <p:nvSpPr>
            <p:cNvPr id="67" name="Овал 66">
              <a:extLst>
                <a:ext uri="{FF2B5EF4-FFF2-40B4-BE49-F238E27FC236}">
                  <a16:creationId xmlns="" xmlns:a16="http://schemas.microsoft.com/office/drawing/2014/main" id="{104970A1-211D-0074-1F19-11CA6C1230B4}"/>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a:extLst>
                <a:ext uri="{FF2B5EF4-FFF2-40B4-BE49-F238E27FC236}">
                  <a16:creationId xmlns="" xmlns:a16="http://schemas.microsoft.com/office/drawing/2014/main" id="{140143C6-2BA9-FE7E-C7F3-6FF08BD6D1FF}"/>
                </a:ext>
              </a:extLst>
            </p:cNvPr>
            <p:cNvSpPr txBox="1"/>
            <p:nvPr userDrawn="1"/>
          </p:nvSpPr>
          <p:spPr>
            <a:xfrm>
              <a:off x="14049152" y="2599277"/>
              <a:ext cx="849547" cy="225702"/>
            </a:xfrm>
            <a:prstGeom prst="rect">
              <a:avLst/>
            </a:prstGeom>
            <a:noFill/>
          </p:spPr>
          <p:txBody>
            <a:bodyPr wrap="square" rtlCol="0">
              <a:spAutoFit/>
            </a:bodyPr>
            <a:lstStyle/>
            <a:p>
              <a:pPr algn="ctr"/>
              <a:r>
                <a:rPr lang="ru-RU" sz="500" dirty="0">
                  <a:solidFill>
                    <a:srgbClr val="282A2E"/>
                  </a:solidFill>
                </a:rPr>
                <a:t>252/223/215</a:t>
              </a:r>
              <a:endParaRPr lang="en-US" sz="500" dirty="0">
                <a:solidFill>
                  <a:srgbClr val="282A2E"/>
                </a:solidFill>
              </a:endParaRPr>
            </a:p>
          </p:txBody>
        </p:sp>
        <p:sp>
          <p:nvSpPr>
            <p:cNvPr id="69" name="Овал 68">
              <a:extLst>
                <a:ext uri="{FF2B5EF4-FFF2-40B4-BE49-F238E27FC236}">
                  <a16:creationId xmlns="" xmlns:a16="http://schemas.microsoft.com/office/drawing/2014/main" id="{87D4E663-6358-C4A2-B117-4684E7747A94}"/>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a:extLst>
                <a:ext uri="{FF2B5EF4-FFF2-40B4-BE49-F238E27FC236}">
                  <a16:creationId xmlns="" xmlns:a16="http://schemas.microsoft.com/office/drawing/2014/main" id="{357C739F-B5F6-6345-1934-2157BB4D9AF7}"/>
                </a:ext>
              </a:extLst>
            </p:cNvPr>
            <p:cNvSpPr txBox="1"/>
            <p:nvPr userDrawn="1"/>
          </p:nvSpPr>
          <p:spPr>
            <a:xfrm>
              <a:off x="14602341" y="2599277"/>
              <a:ext cx="849547" cy="225702"/>
            </a:xfrm>
            <a:prstGeom prst="rect">
              <a:avLst/>
            </a:prstGeom>
            <a:noFill/>
          </p:spPr>
          <p:txBody>
            <a:bodyPr wrap="square" rtlCol="0">
              <a:spAutoFit/>
            </a:bodyPr>
            <a:lstStyle/>
            <a:p>
              <a:pPr algn="ctr"/>
              <a:r>
                <a:rPr lang="ru-RU" sz="500" dirty="0">
                  <a:solidFill>
                    <a:srgbClr val="282A2E"/>
                  </a:solidFill>
                </a:rPr>
                <a:t>211/245/226</a:t>
              </a:r>
              <a:endParaRPr lang="en-US" sz="500" dirty="0">
                <a:solidFill>
                  <a:srgbClr val="282A2E"/>
                </a:solidFill>
              </a:endParaRPr>
            </a:p>
          </p:txBody>
        </p:sp>
      </p:grpSp>
      <p:sp>
        <p:nvSpPr>
          <p:cNvPr id="71" name="TextBox 70">
            <a:extLst>
              <a:ext uri="{FF2B5EF4-FFF2-40B4-BE49-F238E27FC236}">
                <a16:creationId xmlns="" xmlns:a16="http://schemas.microsoft.com/office/drawing/2014/main" id="{2B2B0A2D-7B64-1809-B474-C0A95368A343}"/>
              </a:ext>
            </a:extLst>
          </p:cNvPr>
          <p:cNvSpPr txBox="1"/>
          <p:nvPr userDrawn="1"/>
        </p:nvSpPr>
        <p:spPr>
          <a:xfrm>
            <a:off x="9418514" y="2130057"/>
            <a:ext cx="2056843" cy="192360"/>
          </a:xfrm>
          <a:prstGeom prst="rect">
            <a:avLst/>
          </a:prstGeom>
          <a:noFill/>
        </p:spPr>
        <p:txBody>
          <a:bodyPr wrap="square" lIns="68580" tIns="34290" rIns="68580" bIns="34290" rtlCol="0">
            <a:spAutoFit/>
          </a:bodyPr>
          <a:lstStyle/>
          <a:p>
            <a:r>
              <a:rPr lang="ru-RU" sz="800" b="1" dirty="0">
                <a:solidFill>
                  <a:srgbClr val="282A2E"/>
                </a:solidFill>
              </a:rPr>
              <a:t>Палитра для картограмм</a:t>
            </a:r>
          </a:p>
        </p:txBody>
      </p:sp>
      <p:grpSp>
        <p:nvGrpSpPr>
          <p:cNvPr id="72" name="Группа 71">
            <a:extLst>
              <a:ext uri="{FF2B5EF4-FFF2-40B4-BE49-F238E27FC236}">
                <a16:creationId xmlns="" xmlns:a16="http://schemas.microsoft.com/office/drawing/2014/main" id="{F5698C8D-7ABF-7501-4D33-B55F48A9D141}"/>
              </a:ext>
            </a:extLst>
          </p:cNvPr>
          <p:cNvGrpSpPr/>
          <p:nvPr userDrawn="1"/>
        </p:nvGrpSpPr>
        <p:grpSpPr>
          <a:xfrm>
            <a:off x="9287698" y="2360889"/>
            <a:ext cx="2720054" cy="373994"/>
            <a:chOff x="12383596" y="3147852"/>
            <a:chExt cx="3626739" cy="498658"/>
          </a:xfrm>
        </p:grpSpPr>
        <p:sp>
          <p:nvSpPr>
            <p:cNvPr id="73" name="Овал 72">
              <a:extLst>
                <a:ext uri="{FF2B5EF4-FFF2-40B4-BE49-F238E27FC236}">
                  <a16:creationId xmlns="" xmlns:a16="http://schemas.microsoft.com/office/drawing/2014/main" id="{45C20574-A69B-9037-DD0C-9C83CBE7557A}"/>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 xmlns:a16="http://schemas.microsoft.com/office/drawing/2014/main" id="{83FFDFAC-23C7-7010-DDAF-2B45CCF582CE}"/>
                </a:ext>
              </a:extLst>
            </p:cNvPr>
            <p:cNvSpPr txBox="1"/>
            <p:nvPr userDrawn="1"/>
          </p:nvSpPr>
          <p:spPr>
            <a:xfrm>
              <a:off x="12383596" y="3420808"/>
              <a:ext cx="849547" cy="225702"/>
            </a:xfrm>
            <a:prstGeom prst="rect">
              <a:avLst/>
            </a:prstGeom>
            <a:noFill/>
          </p:spPr>
          <p:txBody>
            <a:bodyPr wrap="square" rtlCol="0">
              <a:spAutoFit/>
            </a:bodyPr>
            <a:lstStyle/>
            <a:p>
              <a:pPr algn="ctr"/>
              <a:r>
                <a:rPr lang="ru-RU" sz="500" dirty="0">
                  <a:solidFill>
                    <a:srgbClr val="282A2E"/>
                  </a:solidFill>
                </a:rPr>
                <a:t>54/49/148</a:t>
              </a:r>
              <a:endParaRPr lang="en-US" sz="500" dirty="0">
                <a:solidFill>
                  <a:srgbClr val="282A2E"/>
                </a:solidFill>
              </a:endParaRPr>
            </a:p>
          </p:txBody>
        </p:sp>
        <p:sp>
          <p:nvSpPr>
            <p:cNvPr id="75" name="Овал 74">
              <a:extLst>
                <a:ext uri="{FF2B5EF4-FFF2-40B4-BE49-F238E27FC236}">
                  <a16:creationId xmlns="" xmlns:a16="http://schemas.microsoft.com/office/drawing/2014/main" id="{55A130F6-E209-C31D-019F-071A15E0C4FC}"/>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a:extLst>
                <a:ext uri="{FF2B5EF4-FFF2-40B4-BE49-F238E27FC236}">
                  <a16:creationId xmlns="" xmlns:a16="http://schemas.microsoft.com/office/drawing/2014/main" id="{74C35DB6-E4B4-231F-ED5B-BA65072C6F28}"/>
                </a:ext>
              </a:extLst>
            </p:cNvPr>
            <p:cNvSpPr txBox="1"/>
            <p:nvPr userDrawn="1"/>
          </p:nvSpPr>
          <p:spPr>
            <a:xfrm>
              <a:off x="12919203" y="3420803"/>
              <a:ext cx="849547" cy="225702"/>
            </a:xfrm>
            <a:prstGeom prst="rect">
              <a:avLst/>
            </a:prstGeom>
            <a:noFill/>
          </p:spPr>
          <p:txBody>
            <a:bodyPr wrap="square" rtlCol="0">
              <a:spAutoFit/>
            </a:bodyPr>
            <a:lstStyle/>
            <a:p>
              <a:pPr algn="ctr"/>
              <a:r>
                <a:rPr lang="ru-RU" sz="500" dirty="0">
                  <a:solidFill>
                    <a:srgbClr val="282A2E"/>
                  </a:solidFill>
                </a:rPr>
                <a:t>52/1</a:t>
              </a:r>
              <a:r>
                <a:rPr lang="en-US" sz="500" dirty="0">
                  <a:solidFill>
                    <a:srgbClr val="282A2E"/>
                  </a:solidFill>
                </a:rPr>
                <a:t>1</a:t>
              </a:r>
              <a:r>
                <a:rPr lang="ru-RU" sz="500" dirty="0">
                  <a:solidFill>
                    <a:srgbClr val="282A2E"/>
                  </a:solidFill>
                </a:rPr>
                <a:t>1/194</a:t>
              </a:r>
              <a:endParaRPr lang="en-US" sz="500" dirty="0">
                <a:solidFill>
                  <a:srgbClr val="282A2E"/>
                </a:solidFill>
              </a:endParaRPr>
            </a:p>
          </p:txBody>
        </p:sp>
        <p:sp>
          <p:nvSpPr>
            <p:cNvPr id="77" name="Овал 76">
              <a:extLst>
                <a:ext uri="{FF2B5EF4-FFF2-40B4-BE49-F238E27FC236}">
                  <a16:creationId xmlns="" xmlns:a16="http://schemas.microsoft.com/office/drawing/2014/main" id="{9D9E9D17-FC2C-C794-ED02-153D7BC6B184}"/>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 xmlns:a16="http://schemas.microsoft.com/office/drawing/2014/main" id="{5E9B8C22-9EFD-8A59-8418-1630F4958E5A}"/>
                </a:ext>
              </a:extLst>
            </p:cNvPr>
            <p:cNvSpPr txBox="1"/>
            <p:nvPr userDrawn="1"/>
          </p:nvSpPr>
          <p:spPr>
            <a:xfrm>
              <a:off x="13490349" y="3420808"/>
              <a:ext cx="849547" cy="225702"/>
            </a:xfrm>
            <a:prstGeom prst="rect">
              <a:avLst/>
            </a:prstGeom>
            <a:noFill/>
          </p:spPr>
          <p:txBody>
            <a:bodyPr wrap="square" rtlCol="0">
              <a:spAutoFit/>
            </a:bodyPr>
            <a:lstStyle/>
            <a:p>
              <a:pPr algn="ctr"/>
              <a:r>
                <a:rPr lang="ru-RU" sz="500" dirty="0">
                  <a:solidFill>
                    <a:srgbClr val="282A2E"/>
                  </a:solidFill>
                </a:rPr>
                <a:t>125/187/252</a:t>
              </a:r>
              <a:endParaRPr lang="en-US" sz="500" dirty="0">
                <a:solidFill>
                  <a:srgbClr val="282A2E"/>
                </a:solidFill>
              </a:endParaRPr>
            </a:p>
          </p:txBody>
        </p:sp>
        <p:sp>
          <p:nvSpPr>
            <p:cNvPr id="79" name="Овал 78">
              <a:extLst>
                <a:ext uri="{FF2B5EF4-FFF2-40B4-BE49-F238E27FC236}">
                  <a16:creationId xmlns="" xmlns:a16="http://schemas.microsoft.com/office/drawing/2014/main" id="{41C1A3F9-8449-ADBC-F281-07CC42F14623}"/>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 xmlns:a16="http://schemas.microsoft.com/office/drawing/2014/main" id="{B51EC78A-3F61-9C0C-CDBE-1503EB1B8F4F}"/>
                </a:ext>
              </a:extLst>
            </p:cNvPr>
            <p:cNvSpPr txBox="1"/>
            <p:nvPr userDrawn="1"/>
          </p:nvSpPr>
          <p:spPr>
            <a:xfrm>
              <a:off x="14049152" y="3420808"/>
              <a:ext cx="849547" cy="225702"/>
            </a:xfrm>
            <a:prstGeom prst="rect">
              <a:avLst/>
            </a:prstGeom>
            <a:noFill/>
          </p:spPr>
          <p:txBody>
            <a:bodyPr wrap="square" rtlCol="0">
              <a:spAutoFit/>
            </a:bodyPr>
            <a:lstStyle/>
            <a:p>
              <a:pPr algn="ctr"/>
              <a:r>
                <a:rPr lang="ru-RU" sz="500" dirty="0">
                  <a:solidFill>
                    <a:srgbClr val="282A2E"/>
                  </a:solidFill>
                </a:rPr>
                <a:t>169/211/253</a:t>
              </a:r>
              <a:endParaRPr lang="en-US" sz="500" dirty="0">
                <a:solidFill>
                  <a:srgbClr val="282A2E"/>
                </a:solidFill>
              </a:endParaRPr>
            </a:p>
          </p:txBody>
        </p:sp>
        <p:sp>
          <p:nvSpPr>
            <p:cNvPr id="81" name="Овал 80">
              <a:extLst>
                <a:ext uri="{FF2B5EF4-FFF2-40B4-BE49-F238E27FC236}">
                  <a16:creationId xmlns="" xmlns:a16="http://schemas.microsoft.com/office/drawing/2014/main" id="{79E4EBDF-1D45-10D7-E80A-8B434FC4858F}"/>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a:extLst>
                <a:ext uri="{FF2B5EF4-FFF2-40B4-BE49-F238E27FC236}">
                  <a16:creationId xmlns="" xmlns:a16="http://schemas.microsoft.com/office/drawing/2014/main" id="{DC0E7060-7DCB-239F-A871-28535B50AA83}"/>
                </a:ext>
              </a:extLst>
            </p:cNvPr>
            <p:cNvSpPr txBox="1"/>
            <p:nvPr userDrawn="1"/>
          </p:nvSpPr>
          <p:spPr>
            <a:xfrm>
              <a:off x="14602342" y="3420808"/>
              <a:ext cx="849547" cy="225702"/>
            </a:xfrm>
            <a:prstGeom prst="rect">
              <a:avLst/>
            </a:prstGeom>
            <a:noFill/>
          </p:spPr>
          <p:txBody>
            <a:bodyPr wrap="square" rtlCol="0">
              <a:spAutoFit/>
            </a:bodyPr>
            <a:lstStyle/>
            <a:p>
              <a:pPr algn="ctr"/>
              <a:r>
                <a:rPr lang="ru-RU" sz="500" dirty="0">
                  <a:solidFill>
                    <a:srgbClr val="282A2E"/>
                  </a:solidFill>
                </a:rPr>
                <a:t>207/232/255</a:t>
              </a:r>
              <a:endParaRPr lang="en-US" sz="500" dirty="0">
                <a:solidFill>
                  <a:srgbClr val="282A2E"/>
                </a:solidFill>
              </a:endParaRPr>
            </a:p>
          </p:txBody>
        </p:sp>
        <p:sp>
          <p:nvSpPr>
            <p:cNvPr id="83" name="Овал 82">
              <a:extLst>
                <a:ext uri="{FF2B5EF4-FFF2-40B4-BE49-F238E27FC236}">
                  <a16:creationId xmlns="" xmlns:a16="http://schemas.microsoft.com/office/drawing/2014/main" id="{1E209568-B69F-5A4B-543D-C0E5D731D5D9}"/>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 xmlns:a16="http://schemas.microsoft.com/office/drawing/2014/main" id="{EFEA7ECE-9A9A-9D4D-2FD2-DF1226FB04F1}"/>
                </a:ext>
              </a:extLst>
            </p:cNvPr>
            <p:cNvSpPr txBox="1"/>
            <p:nvPr userDrawn="1"/>
          </p:nvSpPr>
          <p:spPr>
            <a:xfrm>
              <a:off x="15160788" y="3420808"/>
              <a:ext cx="849547" cy="225702"/>
            </a:xfrm>
            <a:prstGeom prst="rect">
              <a:avLst/>
            </a:prstGeom>
            <a:noFill/>
          </p:spPr>
          <p:txBody>
            <a:bodyPr wrap="square" rtlCol="0">
              <a:spAutoFit/>
            </a:bodyPr>
            <a:lstStyle/>
            <a:p>
              <a:pPr algn="ctr"/>
              <a:r>
                <a:rPr lang="ru-RU" sz="500" dirty="0">
                  <a:solidFill>
                    <a:srgbClr val="282A2E"/>
                  </a:solidFill>
                </a:rPr>
                <a:t>191/191/191</a:t>
              </a:r>
              <a:endParaRPr lang="en-US" sz="500" dirty="0">
                <a:solidFill>
                  <a:srgbClr val="282A2E"/>
                </a:solidFill>
              </a:endParaRPr>
            </a:p>
          </p:txBody>
        </p:sp>
      </p:grpSp>
    </p:spTree>
    <p:extLst>
      <p:ext uri="{BB962C8B-B14F-4D97-AF65-F5344CB8AC3E}">
        <p14:creationId xmlns="" xmlns:p14="http://schemas.microsoft.com/office/powerpoint/2010/main" val="2165342784"/>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Прямоугольник 7">
            <a:extLst>
              <a:ext uri="{FF2B5EF4-FFF2-40B4-BE49-F238E27FC236}">
                <a16:creationId xmlns="" xmlns:a16="http://schemas.microsoft.com/office/drawing/2014/main" id="{C09C1B71-52AF-5215-095D-204F3CC538D4}"/>
              </a:ext>
            </a:extLst>
          </p:cNvPr>
          <p:cNvSpPr/>
          <p:nvPr userDrawn="1"/>
        </p:nvSpPr>
        <p:spPr>
          <a:xfrm>
            <a:off x="9300576" y="1"/>
            <a:ext cx="2696228" cy="380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u-RU"/>
          </a:p>
        </p:txBody>
      </p:sp>
      <p:sp>
        <p:nvSpPr>
          <p:cNvPr id="9" name="TextBox 8">
            <a:extLst>
              <a:ext uri="{FF2B5EF4-FFF2-40B4-BE49-F238E27FC236}">
                <a16:creationId xmlns="" xmlns:a16="http://schemas.microsoft.com/office/drawing/2014/main" id="{A4E7B363-16FA-8729-4FF9-760486DF88E1}"/>
              </a:ext>
            </a:extLst>
          </p:cNvPr>
          <p:cNvSpPr txBox="1"/>
          <p:nvPr userDrawn="1"/>
        </p:nvSpPr>
        <p:spPr>
          <a:xfrm>
            <a:off x="9418516" y="4030"/>
            <a:ext cx="1397743" cy="196206"/>
          </a:xfrm>
          <a:prstGeom prst="rect">
            <a:avLst/>
          </a:prstGeom>
          <a:noFill/>
        </p:spPr>
        <p:txBody>
          <a:bodyPr wrap="square" lIns="68579" tIns="34289" rIns="68579" bIns="34289" rtlCol="0">
            <a:spAutoFit/>
          </a:bodyPr>
          <a:lstStyle/>
          <a:p>
            <a:r>
              <a:rPr lang="ru-RU" sz="800" b="1" dirty="0">
                <a:solidFill>
                  <a:srgbClr val="282A2E"/>
                </a:solidFill>
              </a:rPr>
              <a:t>Основная палитра</a:t>
            </a:r>
          </a:p>
        </p:txBody>
      </p:sp>
      <p:grpSp>
        <p:nvGrpSpPr>
          <p:cNvPr id="2" name="Группа 9">
            <a:extLst>
              <a:ext uri="{FF2B5EF4-FFF2-40B4-BE49-F238E27FC236}">
                <a16:creationId xmlns="" xmlns:a16="http://schemas.microsoft.com/office/drawing/2014/main" id="{F2119FFA-A59F-0F5C-CB4B-03364CB48D93}"/>
              </a:ext>
            </a:extLst>
          </p:cNvPr>
          <p:cNvGrpSpPr/>
          <p:nvPr userDrawn="1"/>
        </p:nvGrpSpPr>
        <p:grpSpPr>
          <a:xfrm>
            <a:off x="9287699" y="234862"/>
            <a:ext cx="1886327" cy="373994"/>
            <a:chOff x="12383596" y="313150"/>
            <a:chExt cx="2515103" cy="498657"/>
          </a:xfrm>
        </p:grpSpPr>
        <p:sp>
          <p:nvSpPr>
            <p:cNvPr id="11" name="Овал 10">
              <a:extLst>
                <a:ext uri="{FF2B5EF4-FFF2-40B4-BE49-F238E27FC236}">
                  <a16:creationId xmlns="" xmlns:a16="http://schemas.microsoft.com/office/drawing/2014/main" id="{906361F0-6CA1-2F38-AD91-BE7189F24E81}"/>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 xmlns:a16="http://schemas.microsoft.com/office/drawing/2014/main" id="{B60AC9FD-ABDF-354A-A2F9-924975EB6677}"/>
                </a:ext>
              </a:extLst>
            </p:cNvPr>
            <p:cNvSpPr txBox="1"/>
            <p:nvPr userDrawn="1"/>
          </p:nvSpPr>
          <p:spPr>
            <a:xfrm>
              <a:off x="12383596" y="586105"/>
              <a:ext cx="849547" cy="225702"/>
            </a:xfrm>
            <a:prstGeom prst="rect">
              <a:avLst/>
            </a:prstGeom>
            <a:noFill/>
          </p:spPr>
          <p:txBody>
            <a:bodyPr wrap="square" rtlCol="0">
              <a:spAutoFit/>
            </a:bodyPr>
            <a:lstStyle/>
            <a:p>
              <a:pPr algn="ctr"/>
              <a:r>
                <a:rPr lang="en-US" sz="500" dirty="0">
                  <a:solidFill>
                    <a:srgbClr val="282A2E"/>
                  </a:solidFill>
                </a:rPr>
                <a:t>54</a:t>
              </a:r>
              <a:r>
                <a:rPr lang="ru-RU" sz="500" dirty="0">
                  <a:solidFill>
                    <a:srgbClr val="282A2E"/>
                  </a:solidFill>
                </a:rPr>
                <a:t>/</a:t>
              </a:r>
              <a:r>
                <a:rPr lang="en-US" sz="500" dirty="0">
                  <a:solidFill>
                    <a:srgbClr val="282A2E"/>
                  </a:solidFill>
                </a:rPr>
                <a:t>4</a:t>
              </a:r>
              <a:r>
                <a:rPr lang="ru-RU" sz="500" dirty="0">
                  <a:solidFill>
                    <a:srgbClr val="282A2E"/>
                  </a:solidFill>
                </a:rPr>
                <a:t>9/</a:t>
              </a:r>
              <a:r>
                <a:rPr lang="en-US" sz="500" dirty="0">
                  <a:solidFill>
                    <a:srgbClr val="282A2E"/>
                  </a:solidFill>
                </a:rPr>
                <a:t>148</a:t>
              </a:r>
            </a:p>
          </p:txBody>
        </p:sp>
        <p:sp>
          <p:nvSpPr>
            <p:cNvPr id="13" name="Овал 12">
              <a:extLst>
                <a:ext uri="{FF2B5EF4-FFF2-40B4-BE49-F238E27FC236}">
                  <a16:creationId xmlns="" xmlns:a16="http://schemas.microsoft.com/office/drawing/2014/main" id="{6F2EF9C7-0712-91F4-8F53-37949A091968}"/>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 xmlns:a16="http://schemas.microsoft.com/office/drawing/2014/main" id="{EB88953C-74B8-F4CF-3A5D-951775231D54}"/>
                </a:ext>
              </a:extLst>
            </p:cNvPr>
            <p:cNvSpPr txBox="1"/>
            <p:nvPr userDrawn="1"/>
          </p:nvSpPr>
          <p:spPr>
            <a:xfrm>
              <a:off x="12919203" y="586105"/>
              <a:ext cx="849547" cy="225702"/>
            </a:xfrm>
            <a:prstGeom prst="rect">
              <a:avLst/>
            </a:prstGeom>
            <a:noFill/>
          </p:spPr>
          <p:txBody>
            <a:bodyPr wrap="square" rtlCol="0">
              <a:spAutoFit/>
            </a:bodyPr>
            <a:lstStyle/>
            <a:p>
              <a:pPr algn="ctr"/>
              <a:r>
                <a:rPr lang="ru-RU" sz="500" dirty="0">
                  <a:solidFill>
                    <a:srgbClr val="282A2E"/>
                  </a:solidFill>
                </a:rPr>
                <a:t>125/187/252</a:t>
              </a:r>
              <a:endParaRPr lang="en-US" sz="500" dirty="0">
                <a:solidFill>
                  <a:srgbClr val="282A2E"/>
                </a:solidFill>
              </a:endParaRPr>
            </a:p>
          </p:txBody>
        </p:sp>
        <p:sp>
          <p:nvSpPr>
            <p:cNvPr id="15" name="Овал 14">
              <a:extLst>
                <a:ext uri="{FF2B5EF4-FFF2-40B4-BE49-F238E27FC236}">
                  <a16:creationId xmlns="" xmlns:a16="http://schemas.microsoft.com/office/drawing/2014/main" id="{BCB78E80-935B-A76D-503C-FAE2A214B520}"/>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 xmlns:a16="http://schemas.microsoft.com/office/drawing/2014/main" id="{6B2F7F18-F595-5A7F-F286-0341D9BD48B6}"/>
                </a:ext>
              </a:extLst>
            </p:cNvPr>
            <p:cNvSpPr txBox="1"/>
            <p:nvPr userDrawn="1"/>
          </p:nvSpPr>
          <p:spPr>
            <a:xfrm>
              <a:off x="13490349" y="586105"/>
              <a:ext cx="849547" cy="225702"/>
            </a:xfrm>
            <a:prstGeom prst="rect">
              <a:avLst/>
            </a:prstGeom>
            <a:noFill/>
          </p:spPr>
          <p:txBody>
            <a:bodyPr wrap="square" rtlCol="0">
              <a:spAutoFit/>
            </a:bodyPr>
            <a:lstStyle/>
            <a:p>
              <a:pPr algn="ctr"/>
              <a:r>
                <a:rPr lang="ru-RU" sz="500" dirty="0">
                  <a:solidFill>
                    <a:srgbClr val="282A2E"/>
                  </a:solidFill>
                </a:rPr>
                <a:t>40/42/46</a:t>
              </a:r>
              <a:endParaRPr lang="en-US" sz="500" dirty="0">
                <a:solidFill>
                  <a:srgbClr val="282A2E"/>
                </a:solidFill>
              </a:endParaRPr>
            </a:p>
          </p:txBody>
        </p:sp>
        <p:sp>
          <p:nvSpPr>
            <p:cNvPr id="17" name="Овал 16">
              <a:extLst>
                <a:ext uri="{FF2B5EF4-FFF2-40B4-BE49-F238E27FC236}">
                  <a16:creationId xmlns="" xmlns:a16="http://schemas.microsoft.com/office/drawing/2014/main" id="{043345A9-402B-F36B-C123-A0F62C428A46}"/>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 xmlns:a16="http://schemas.microsoft.com/office/drawing/2014/main" id="{4CC0FC46-EFE1-00EA-8517-2FA5880B79CA}"/>
                </a:ext>
              </a:extLst>
            </p:cNvPr>
            <p:cNvSpPr txBox="1"/>
            <p:nvPr userDrawn="1"/>
          </p:nvSpPr>
          <p:spPr>
            <a:xfrm>
              <a:off x="14049152" y="586105"/>
              <a:ext cx="849547" cy="225702"/>
            </a:xfrm>
            <a:prstGeom prst="rect">
              <a:avLst/>
            </a:prstGeom>
            <a:noFill/>
          </p:spPr>
          <p:txBody>
            <a:bodyPr wrap="square" rtlCol="0">
              <a:spAutoFit/>
            </a:bodyPr>
            <a:lstStyle/>
            <a:p>
              <a:pPr algn="ctr"/>
              <a:r>
                <a:rPr lang="ru-RU" sz="500" dirty="0">
                  <a:solidFill>
                    <a:srgbClr val="282A2E"/>
                  </a:solidFill>
                </a:rPr>
                <a:t>255/255/255</a:t>
              </a:r>
              <a:endParaRPr lang="en-US" sz="500" dirty="0">
                <a:solidFill>
                  <a:srgbClr val="282A2E"/>
                </a:solidFill>
              </a:endParaRPr>
            </a:p>
          </p:txBody>
        </p:sp>
      </p:grpSp>
      <p:sp>
        <p:nvSpPr>
          <p:cNvPr id="19" name="TextBox 18">
            <a:extLst>
              <a:ext uri="{FF2B5EF4-FFF2-40B4-BE49-F238E27FC236}">
                <a16:creationId xmlns="" xmlns:a16="http://schemas.microsoft.com/office/drawing/2014/main" id="{1B859DA3-B309-2068-AD4E-1E110A529D1A}"/>
              </a:ext>
            </a:extLst>
          </p:cNvPr>
          <p:cNvSpPr txBox="1"/>
          <p:nvPr userDrawn="1"/>
        </p:nvSpPr>
        <p:spPr>
          <a:xfrm>
            <a:off x="9418516" y="589256"/>
            <a:ext cx="1397743" cy="196206"/>
          </a:xfrm>
          <a:prstGeom prst="rect">
            <a:avLst/>
          </a:prstGeom>
          <a:noFill/>
        </p:spPr>
        <p:txBody>
          <a:bodyPr wrap="square" lIns="68579" tIns="34289" rIns="68579" bIns="34289" rtlCol="0">
            <a:spAutoFit/>
          </a:bodyPr>
          <a:lstStyle/>
          <a:p>
            <a:r>
              <a:rPr lang="ru-RU" sz="800" b="1" dirty="0">
                <a:solidFill>
                  <a:srgbClr val="282A2E"/>
                </a:solidFill>
              </a:rPr>
              <a:t>Расширенная палитра</a:t>
            </a:r>
          </a:p>
        </p:txBody>
      </p:sp>
      <p:grpSp>
        <p:nvGrpSpPr>
          <p:cNvPr id="3" name="Группа 19">
            <a:extLst>
              <a:ext uri="{FF2B5EF4-FFF2-40B4-BE49-F238E27FC236}">
                <a16:creationId xmlns="" xmlns:a16="http://schemas.microsoft.com/office/drawing/2014/main" id="{ED7E70D1-DB34-ECFF-85CB-FD696B0D3710}"/>
              </a:ext>
            </a:extLst>
          </p:cNvPr>
          <p:cNvGrpSpPr/>
          <p:nvPr userDrawn="1"/>
        </p:nvGrpSpPr>
        <p:grpSpPr>
          <a:xfrm>
            <a:off x="9287698" y="820088"/>
            <a:ext cx="2720054" cy="732459"/>
            <a:chOff x="12383596" y="1093451"/>
            <a:chExt cx="3626739" cy="976612"/>
          </a:xfrm>
        </p:grpSpPr>
        <p:sp>
          <p:nvSpPr>
            <p:cNvPr id="21" name="Овал 20">
              <a:extLst>
                <a:ext uri="{FF2B5EF4-FFF2-40B4-BE49-F238E27FC236}">
                  <a16:creationId xmlns="" xmlns:a16="http://schemas.microsoft.com/office/drawing/2014/main" id="{E8DBB127-DB80-BD33-E231-3A9C4C2D2260}"/>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 xmlns:a16="http://schemas.microsoft.com/office/drawing/2014/main" id="{2C5DE9F3-D9EE-ACC5-3C58-9DE4ADA02506}"/>
                </a:ext>
              </a:extLst>
            </p:cNvPr>
            <p:cNvSpPr txBox="1"/>
            <p:nvPr userDrawn="1"/>
          </p:nvSpPr>
          <p:spPr>
            <a:xfrm>
              <a:off x="12383596" y="1366406"/>
              <a:ext cx="849547" cy="225703"/>
            </a:xfrm>
            <a:prstGeom prst="rect">
              <a:avLst/>
            </a:prstGeom>
            <a:noFill/>
          </p:spPr>
          <p:txBody>
            <a:bodyPr wrap="square" rtlCol="0">
              <a:spAutoFit/>
            </a:bodyPr>
            <a:lstStyle/>
            <a:p>
              <a:pPr algn="ctr"/>
              <a:r>
                <a:rPr lang="ru-RU" sz="500" dirty="0">
                  <a:solidFill>
                    <a:srgbClr val="282A2E"/>
                  </a:solidFill>
                </a:rPr>
                <a:t>52/111/194</a:t>
              </a:r>
              <a:endParaRPr lang="en-US" sz="500" dirty="0">
                <a:solidFill>
                  <a:srgbClr val="282A2E"/>
                </a:solidFill>
              </a:endParaRPr>
            </a:p>
          </p:txBody>
        </p:sp>
        <p:sp>
          <p:nvSpPr>
            <p:cNvPr id="23" name="Овал 22">
              <a:extLst>
                <a:ext uri="{FF2B5EF4-FFF2-40B4-BE49-F238E27FC236}">
                  <a16:creationId xmlns="" xmlns:a16="http://schemas.microsoft.com/office/drawing/2014/main" id="{8A0472B2-D599-7158-A409-E7352998F11C}"/>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 xmlns:a16="http://schemas.microsoft.com/office/drawing/2014/main" id="{86CDF7A9-4F72-4BFA-2E2C-B50B0F9F3BD9}"/>
                </a:ext>
              </a:extLst>
            </p:cNvPr>
            <p:cNvSpPr txBox="1"/>
            <p:nvPr userDrawn="1"/>
          </p:nvSpPr>
          <p:spPr>
            <a:xfrm>
              <a:off x="12919203" y="1366406"/>
              <a:ext cx="849547" cy="225703"/>
            </a:xfrm>
            <a:prstGeom prst="rect">
              <a:avLst/>
            </a:prstGeom>
            <a:noFill/>
          </p:spPr>
          <p:txBody>
            <a:bodyPr wrap="square" rtlCol="0">
              <a:spAutoFit/>
            </a:bodyPr>
            <a:lstStyle/>
            <a:p>
              <a:pPr algn="ctr"/>
              <a:r>
                <a:rPr lang="ru-RU" sz="500" dirty="0">
                  <a:solidFill>
                    <a:srgbClr val="282A2E"/>
                  </a:solidFill>
                </a:rPr>
                <a:t>131/131/131</a:t>
              </a:r>
              <a:endParaRPr lang="en-US" sz="500" dirty="0">
                <a:solidFill>
                  <a:srgbClr val="282A2E"/>
                </a:solidFill>
              </a:endParaRPr>
            </a:p>
          </p:txBody>
        </p:sp>
        <p:sp>
          <p:nvSpPr>
            <p:cNvPr id="25" name="Овал 24">
              <a:extLst>
                <a:ext uri="{FF2B5EF4-FFF2-40B4-BE49-F238E27FC236}">
                  <a16:creationId xmlns="" xmlns:a16="http://schemas.microsoft.com/office/drawing/2014/main" id="{F6E55736-8082-6DE3-8FAD-79F7E3B87AB8}"/>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 xmlns:a16="http://schemas.microsoft.com/office/drawing/2014/main" id="{E6B4DD8B-9385-210D-4957-E7F12769B195}"/>
                </a:ext>
              </a:extLst>
            </p:cNvPr>
            <p:cNvSpPr txBox="1"/>
            <p:nvPr userDrawn="1"/>
          </p:nvSpPr>
          <p:spPr>
            <a:xfrm>
              <a:off x="13490349" y="1366406"/>
              <a:ext cx="849547" cy="225703"/>
            </a:xfrm>
            <a:prstGeom prst="rect">
              <a:avLst/>
            </a:prstGeom>
            <a:noFill/>
          </p:spPr>
          <p:txBody>
            <a:bodyPr wrap="square" rtlCol="0">
              <a:spAutoFit/>
            </a:bodyPr>
            <a:lstStyle/>
            <a:p>
              <a:pPr algn="ctr"/>
              <a:r>
                <a:rPr lang="ru-RU" sz="500" dirty="0">
                  <a:solidFill>
                    <a:srgbClr val="282A2E"/>
                  </a:solidFill>
                </a:rPr>
                <a:t>191/191/191</a:t>
              </a:r>
              <a:endParaRPr lang="en-US" sz="500" dirty="0">
                <a:solidFill>
                  <a:srgbClr val="282A2E"/>
                </a:solidFill>
              </a:endParaRPr>
            </a:p>
          </p:txBody>
        </p:sp>
        <p:sp>
          <p:nvSpPr>
            <p:cNvPr id="27" name="Овал 26">
              <a:extLst>
                <a:ext uri="{FF2B5EF4-FFF2-40B4-BE49-F238E27FC236}">
                  <a16:creationId xmlns="" xmlns:a16="http://schemas.microsoft.com/office/drawing/2014/main" id="{02B62D64-4E24-9361-DE1D-BC1D1675DB43}"/>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 xmlns:a16="http://schemas.microsoft.com/office/drawing/2014/main" id="{6B34E8A5-E1F2-6855-D3D0-FED622C8F89A}"/>
                </a:ext>
              </a:extLst>
            </p:cNvPr>
            <p:cNvSpPr txBox="1"/>
            <p:nvPr userDrawn="1"/>
          </p:nvSpPr>
          <p:spPr>
            <a:xfrm>
              <a:off x="14049152" y="1366406"/>
              <a:ext cx="849547" cy="225703"/>
            </a:xfrm>
            <a:prstGeom prst="rect">
              <a:avLst/>
            </a:prstGeom>
            <a:noFill/>
          </p:spPr>
          <p:txBody>
            <a:bodyPr wrap="square" rtlCol="0">
              <a:spAutoFit/>
            </a:bodyPr>
            <a:lstStyle/>
            <a:p>
              <a:pPr algn="ctr"/>
              <a:r>
                <a:rPr lang="ru-RU" sz="500" dirty="0">
                  <a:solidFill>
                    <a:srgbClr val="282A2E"/>
                  </a:solidFill>
                </a:rPr>
                <a:t>227/104/70</a:t>
              </a:r>
              <a:endParaRPr lang="en-US" sz="500" dirty="0">
                <a:solidFill>
                  <a:srgbClr val="282A2E"/>
                </a:solidFill>
              </a:endParaRPr>
            </a:p>
          </p:txBody>
        </p:sp>
        <p:sp>
          <p:nvSpPr>
            <p:cNvPr id="29" name="Овал 28">
              <a:extLst>
                <a:ext uri="{FF2B5EF4-FFF2-40B4-BE49-F238E27FC236}">
                  <a16:creationId xmlns="" xmlns:a16="http://schemas.microsoft.com/office/drawing/2014/main" id="{4747B9AA-17E9-ABA4-5B6B-E6C0DE929A71}"/>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 xmlns:a16="http://schemas.microsoft.com/office/drawing/2014/main" id="{1DB7FB7D-D1F8-47F1-BFD8-2387995E5889}"/>
                </a:ext>
              </a:extLst>
            </p:cNvPr>
            <p:cNvSpPr txBox="1"/>
            <p:nvPr userDrawn="1"/>
          </p:nvSpPr>
          <p:spPr>
            <a:xfrm>
              <a:off x="14602342" y="1366406"/>
              <a:ext cx="849547" cy="225703"/>
            </a:xfrm>
            <a:prstGeom prst="rect">
              <a:avLst/>
            </a:prstGeom>
            <a:noFill/>
          </p:spPr>
          <p:txBody>
            <a:bodyPr wrap="square" rtlCol="0">
              <a:spAutoFit/>
            </a:bodyPr>
            <a:lstStyle/>
            <a:p>
              <a:pPr algn="ctr"/>
              <a:r>
                <a:rPr lang="ru-RU" sz="500" dirty="0">
                  <a:solidFill>
                    <a:srgbClr val="282A2E"/>
                  </a:solidFill>
                </a:rPr>
                <a:t>255/169/112</a:t>
              </a:r>
              <a:endParaRPr lang="en-US" sz="500" dirty="0">
                <a:solidFill>
                  <a:srgbClr val="282A2E"/>
                </a:solidFill>
              </a:endParaRPr>
            </a:p>
          </p:txBody>
        </p:sp>
        <p:sp>
          <p:nvSpPr>
            <p:cNvPr id="31" name="Овал 30">
              <a:extLst>
                <a:ext uri="{FF2B5EF4-FFF2-40B4-BE49-F238E27FC236}">
                  <a16:creationId xmlns="" xmlns:a16="http://schemas.microsoft.com/office/drawing/2014/main" id="{6727A489-2BF7-9A91-2CFB-22E25CCD8615}"/>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 xmlns:a16="http://schemas.microsoft.com/office/drawing/2014/main" id="{42A176BC-B2B2-ECCD-1C1B-C351AA3FA2AA}"/>
                </a:ext>
              </a:extLst>
            </p:cNvPr>
            <p:cNvSpPr txBox="1"/>
            <p:nvPr userDrawn="1"/>
          </p:nvSpPr>
          <p:spPr>
            <a:xfrm>
              <a:off x="15160788" y="1366406"/>
              <a:ext cx="849547" cy="225703"/>
            </a:xfrm>
            <a:prstGeom prst="rect">
              <a:avLst/>
            </a:prstGeom>
            <a:noFill/>
          </p:spPr>
          <p:txBody>
            <a:bodyPr wrap="square" rtlCol="0">
              <a:spAutoFit/>
            </a:bodyPr>
            <a:lstStyle/>
            <a:p>
              <a:pPr algn="ctr"/>
              <a:r>
                <a:rPr lang="ru-RU" sz="500" dirty="0">
                  <a:solidFill>
                    <a:srgbClr val="282A2E"/>
                  </a:solidFill>
                </a:rPr>
                <a:t>255/215/172</a:t>
              </a:r>
              <a:endParaRPr lang="en-US" sz="500" dirty="0">
                <a:solidFill>
                  <a:srgbClr val="282A2E"/>
                </a:solidFill>
              </a:endParaRPr>
            </a:p>
          </p:txBody>
        </p:sp>
        <p:sp>
          <p:nvSpPr>
            <p:cNvPr id="33" name="Овал 32">
              <a:extLst>
                <a:ext uri="{FF2B5EF4-FFF2-40B4-BE49-F238E27FC236}">
                  <a16:creationId xmlns="" xmlns:a16="http://schemas.microsoft.com/office/drawing/2014/main" id="{DCF5E066-DA03-FE86-E500-1ED2454CF840}"/>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a:extLst>
                <a:ext uri="{FF2B5EF4-FFF2-40B4-BE49-F238E27FC236}">
                  <a16:creationId xmlns="" xmlns:a16="http://schemas.microsoft.com/office/drawing/2014/main" id="{B3F0565A-1DF2-0D2F-468C-AD42E68D81DD}"/>
                </a:ext>
              </a:extLst>
            </p:cNvPr>
            <p:cNvSpPr txBox="1"/>
            <p:nvPr userDrawn="1"/>
          </p:nvSpPr>
          <p:spPr>
            <a:xfrm>
              <a:off x="12383596" y="1844360"/>
              <a:ext cx="849547" cy="225703"/>
            </a:xfrm>
            <a:prstGeom prst="rect">
              <a:avLst/>
            </a:prstGeom>
            <a:noFill/>
          </p:spPr>
          <p:txBody>
            <a:bodyPr wrap="square" rtlCol="0">
              <a:spAutoFit/>
            </a:bodyPr>
            <a:lstStyle/>
            <a:p>
              <a:pPr algn="ctr"/>
              <a:r>
                <a:rPr lang="ru-RU" sz="500" dirty="0">
                  <a:solidFill>
                    <a:srgbClr val="282A2E"/>
                  </a:solidFill>
                </a:rPr>
                <a:t>87/140/123</a:t>
              </a:r>
              <a:endParaRPr lang="en-US" sz="500" dirty="0">
                <a:solidFill>
                  <a:srgbClr val="282A2E"/>
                </a:solidFill>
              </a:endParaRPr>
            </a:p>
          </p:txBody>
        </p:sp>
        <p:sp>
          <p:nvSpPr>
            <p:cNvPr id="35" name="Овал 34">
              <a:extLst>
                <a:ext uri="{FF2B5EF4-FFF2-40B4-BE49-F238E27FC236}">
                  <a16:creationId xmlns="" xmlns:a16="http://schemas.microsoft.com/office/drawing/2014/main" id="{BE443C97-3342-EF08-D843-B462AEC63F03}"/>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 xmlns:a16="http://schemas.microsoft.com/office/drawing/2014/main" id="{0D8E856F-930B-30D6-7B7C-DB8E5FD8EF3B}"/>
                </a:ext>
              </a:extLst>
            </p:cNvPr>
            <p:cNvSpPr txBox="1"/>
            <p:nvPr userDrawn="1"/>
          </p:nvSpPr>
          <p:spPr>
            <a:xfrm>
              <a:off x="12919203" y="1844360"/>
              <a:ext cx="849547" cy="225703"/>
            </a:xfrm>
            <a:prstGeom prst="rect">
              <a:avLst/>
            </a:prstGeom>
            <a:noFill/>
          </p:spPr>
          <p:txBody>
            <a:bodyPr wrap="square" rtlCol="0">
              <a:spAutoFit/>
            </a:bodyPr>
            <a:lstStyle/>
            <a:p>
              <a:pPr algn="ctr"/>
              <a:r>
                <a:rPr lang="ru-RU" sz="500" dirty="0">
                  <a:solidFill>
                    <a:srgbClr val="282A2E"/>
                  </a:solidFill>
                </a:rPr>
                <a:t>70/170/152</a:t>
              </a:r>
              <a:endParaRPr lang="en-US" sz="500" dirty="0">
                <a:solidFill>
                  <a:srgbClr val="282A2E"/>
                </a:solidFill>
              </a:endParaRPr>
            </a:p>
          </p:txBody>
        </p:sp>
        <p:sp>
          <p:nvSpPr>
            <p:cNvPr id="37" name="Овал 36">
              <a:extLst>
                <a:ext uri="{FF2B5EF4-FFF2-40B4-BE49-F238E27FC236}">
                  <a16:creationId xmlns="" xmlns:a16="http://schemas.microsoft.com/office/drawing/2014/main" id="{FDD8C505-80AE-3111-10F2-D3FD53287D5E}"/>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 xmlns:a16="http://schemas.microsoft.com/office/drawing/2014/main" id="{8216F93E-1B79-7C29-2B78-9390B8807B42}"/>
                </a:ext>
              </a:extLst>
            </p:cNvPr>
            <p:cNvSpPr txBox="1"/>
            <p:nvPr userDrawn="1"/>
          </p:nvSpPr>
          <p:spPr>
            <a:xfrm>
              <a:off x="13490349" y="1844360"/>
              <a:ext cx="849547" cy="225703"/>
            </a:xfrm>
            <a:prstGeom prst="rect">
              <a:avLst/>
            </a:prstGeom>
            <a:noFill/>
          </p:spPr>
          <p:txBody>
            <a:bodyPr wrap="square" rtlCol="0">
              <a:spAutoFit/>
            </a:bodyPr>
            <a:lstStyle/>
            <a:p>
              <a:pPr algn="ctr"/>
              <a:r>
                <a:rPr lang="ru-RU" sz="500" dirty="0">
                  <a:solidFill>
                    <a:srgbClr val="282A2E"/>
                  </a:solidFill>
                </a:rPr>
                <a:t>161/220/188</a:t>
              </a:r>
              <a:endParaRPr lang="en-US" sz="500" dirty="0">
                <a:solidFill>
                  <a:srgbClr val="282A2E"/>
                </a:solidFill>
              </a:endParaRPr>
            </a:p>
          </p:txBody>
        </p:sp>
      </p:grpSp>
      <p:sp>
        <p:nvSpPr>
          <p:cNvPr id="39" name="TextBox 38">
            <a:extLst>
              <a:ext uri="{FF2B5EF4-FFF2-40B4-BE49-F238E27FC236}">
                <a16:creationId xmlns="" xmlns:a16="http://schemas.microsoft.com/office/drawing/2014/main" id="{10F29041-F3A2-3389-4698-95FDD9307CEF}"/>
              </a:ext>
            </a:extLst>
          </p:cNvPr>
          <p:cNvSpPr txBox="1"/>
          <p:nvPr userDrawn="1"/>
        </p:nvSpPr>
        <p:spPr>
          <a:xfrm>
            <a:off x="9405771" y="2742100"/>
            <a:ext cx="2056843" cy="323164"/>
          </a:xfrm>
          <a:prstGeom prst="rect">
            <a:avLst/>
          </a:prstGeom>
          <a:noFill/>
        </p:spPr>
        <p:txBody>
          <a:bodyPr wrap="square" lIns="68579" tIns="34289" rIns="68579" bIns="34289" rtlCol="0">
            <a:spAutoFit/>
          </a:bodyPr>
          <a:lstStyle/>
          <a:p>
            <a:r>
              <a:rPr lang="ru-RU" sz="800" b="1" dirty="0">
                <a:solidFill>
                  <a:srgbClr val="282A2E"/>
                </a:solidFill>
              </a:rPr>
              <a:t>Дополнительная расширенная палитра</a:t>
            </a:r>
          </a:p>
        </p:txBody>
      </p:sp>
      <p:grpSp>
        <p:nvGrpSpPr>
          <p:cNvPr id="4" name="Группа 39">
            <a:extLst>
              <a:ext uri="{FF2B5EF4-FFF2-40B4-BE49-F238E27FC236}">
                <a16:creationId xmlns="" xmlns:a16="http://schemas.microsoft.com/office/drawing/2014/main" id="{9296C1E1-F519-5859-9921-7D6E9D1278C5}"/>
              </a:ext>
            </a:extLst>
          </p:cNvPr>
          <p:cNvGrpSpPr/>
          <p:nvPr userDrawn="1"/>
        </p:nvGrpSpPr>
        <p:grpSpPr>
          <a:xfrm>
            <a:off x="9287698" y="2972932"/>
            <a:ext cx="2720054" cy="763693"/>
            <a:chOff x="12383596" y="3963908"/>
            <a:chExt cx="3626739" cy="1018257"/>
          </a:xfrm>
        </p:grpSpPr>
        <p:sp>
          <p:nvSpPr>
            <p:cNvPr id="41" name="Овал 40">
              <a:extLst>
                <a:ext uri="{FF2B5EF4-FFF2-40B4-BE49-F238E27FC236}">
                  <a16:creationId xmlns="" xmlns:a16="http://schemas.microsoft.com/office/drawing/2014/main" id="{39AD2F90-1F56-ADF8-A06E-C40C840F10C7}"/>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 xmlns:a16="http://schemas.microsoft.com/office/drawing/2014/main" id="{8F677AEB-D55A-0DB7-72EE-7354AF60105F}"/>
                </a:ext>
              </a:extLst>
            </p:cNvPr>
            <p:cNvSpPr txBox="1"/>
            <p:nvPr userDrawn="1"/>
          </p:nvSpPr>
          <p:spPr>
            <a:xfrm>
              <a:off x="12383596" y="4236863"/>
              <a:ext cx="849547" cy="225703"/>
            </a:xfrm>
            <a:prstGeom prst="rect">
              <a:avLst/>
            </a:prstGeom>
            <a:noFill/>
          </p:spPr>
          <p:txBody>
            <a:bodyPr wrap="square" rtlCol="0">
              <a:spAutoFit/>
            </a:bodyPr>
            <a:lstStyle/>
            <a:p>
              <a:pPr algn="ctr"/>
              <a:r>
                <a:rPr lang="ru-RU" sz="500" dirty="0">
                  <a:solidFill>
                    <a:srgbClr val="282A2E"/>
                  </a:solidFill>
                </a:rPr>
                <a:t>156/54/103</a:t>
              </a:r>
              <a:endParaRPr lang="en-US" sz="500" dirty="0">
                <a:solidFill>
                  <a:srgbClr val="282A2E"/>
                </a:solidFill>
              </a:endParaRPr>
            </a:p>
          </p:txBody>
        </p:sp>
        <p:sp>
          <p:nvSpPr>
            <p:cNvPr id="43" name="Овал 42">
              <a:extLst>
                <a:ext uri="{FF2B5EF4-FFF2-40B4-BE49-F238E27FC236}">
                  <a16:creationId xmlns="" xmlns:a16="http://schemas.microsoft.com/office/drawing/2014/main" id="{E96FE878-834E-6264-D6C0-94B8CBA2D3ED}"/>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 xmlns:a16="http://schemas.microsoft.com/office/drawing/2014/main" id="{6761CD99-C42D-7DFC-E054-373F5F17AB46}"/>
                </a:ext>
              </a:extLst>
            </p:cNvPr>
            <p:cNvSpPr txBox="1"/>
            <p:nvPr userDrawn="1"/>
          </p:nvSpPr>
          <p:spPr>
            <a:xfrm>
              <a:off x="12919203" y="4236863"/>
              <a:ext cx="849547" cy="225703"/>
            </a:xfrm>
            <a:prstGeom prst="rect">
              <a:avLst/>
            </a:prstGeom>
            <a:noFill/>
          </p:spPr>
          <p:txBody>
            <a:bodyPr wrap="square" rtlCol="0">
              <a:spAutoFit/>
            </a:bodyPr>
            <a:lstStyle/>
            <a:p>
              <a:pPr algn="ctr"/>
              <a:r>
                <a:rPr lang="ru-RU" sz="500" dirty="0">
                  <a:solidFill>
                    <a:srgbClr val="282A2E"/>
                  </a:solidFill>
                </a:rPr>
                <a:t>172/98/120</a:t>
              </a:r>
              <a:endParaRPr lang="en-US" sz="500" dirty="0">
                <a:solidFill>
                  <a:srgbClr val="282A2E"/>
                </a:solidFill>
              </a:endParaRPr>
            </a:p>
          </p:txBody>
        </p:sp>
        <p:sp>
          <p:nvSpPr>
            <p:cNvPr id="45" name="Овал 44">
              <a:extLst>
                <a:ext uri="{FF2B5EF4-FFF2-40B4-BE49-F238E27FC236}">
                  <a16:creationId xmlns="" xmlns:a16="http://schemas.microsoft.com/office/drawing/2014/main" id="{944C1535-BC71-87BB-BE3F-389D89C1B1AD}"/>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 xmlns:a16="http://schemas.microsoft.com/office/drawing/2014/main" id="{7474998F-42B2-7657-2830-144E82420866}"/>
                </a:ext>
              </a:extLst>
            </p:cNvPr>
            <p:cNvSpPr txBox="1"/>
            <p:nvPr userDrawn="1"/>
          </p:nvSpPr>
          <p:spPr>
            <a:xfrm>
              <a:off x="13490349" y="4236863"/>
              <a:ext cx="849547" cy="225703"/>
            </a:xfrm>
            <a:prstGeom prst="rect">
              <a:avLst/>
            </a:prstGeom>
            <a:noFill/>
          </p:spPr>
          <p:txBody>
            <a:bodyPr wrap="square" rtlCol="0">
              <a:spAutoFit/>
            </a:bodyPr>
            <a:lstStyle/>
            <a:p>
              <a:pPr algn="ctr"/>
              <a:r>
                <a:rPr lang="ru-RU" sz="500" dirty="0">
                  <a:solidFill>
                    <a:srgbClr val="282A2E"/>
                  </a:solidFill>
                </a:rPr>
                <a:t>208/139/164</a:t>
              </a:r>
              <a:endParaRPr lang="en-US" sz="500" dirty="0">
                <a:solidFill>
                  <a:srgbClr val="282A2E"/>
                </a:solidFill>
              </a:endParaRPr>
            </a:p>
          </p:txBody>
        </p:sp>
        <p:sp>
          <p:nvSpPr>
            <p:cNvPr id="47" name="Овал 46">
              <a:extLst>
                <a:ext uri="{FF2B5EF4-FFF2-40B4-BE49-F238E27FC236}">
                  <a16:creationId xmlns="" xmlns:a16="http://schemas.microsoft.com/office/drawing/2014/main" id="{AD44CFCF-049A-3224-E62A-B613CA23EE8A}"/>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 xmlns:a16="http://schemas.microsoft.com/office/drawing/2014/main" id="{C2ED1C75-002B-00BA-9D6F-2F495797394A}"/>
                </a:ext>
              </a:extLst>
            </p:cNvPr>
            <p:cNvSpPr txBox="1"/>
            <p:nvPr userDrawn="1"/>
          </p:nvSpPr>
          <p:spPr>
            <a:xfrm>
              <a:off x="14049152" y="4236863"/>
              <a:ext cx="849547" cy="225703"/>
            </a:xfrm>
            <a:prstGeom prst="rect">
              <a:avLst/>
            </a:prstGeom>
            <a:noFill/>
          </p:spPr>
          <p:txBody>
            <a:bodyPr wrap="square" rtlCol="0">
              <a:spAutoFit/>
            </a:bodyPr>
            <a:lstStyle/>
            <a:p>
              <a:pPr algn="ctr"/>
              <a:r>
                <a:rPr lang="ru-RU" sz="500" dirty="0">
                  <a:solidFill>
                    <a:srgbClr val="282A2E"/>
                  </a:solidFill>
                </a:rPr>
                <a:t>222/204/8</a:t>
              </a:r>
              <a:endParaRPr lang="en-US" sz="500" dirty="0">
                <a:solidFill>
                  <a:srgbClr val="282A2E"/>
                </a:solidFill>
              </a:endParaRPr>
            </a:p>
          </p:txBody>
        </p:sp>
        <p:sp>
          <p:nvSpPr>
            <p:cNvPr id="49" name="Овал 48">
              <a:extLst>
                <a:ext uri="{FF2B5EF4-FFF2-40B4-BE49-F238E27FC236}">
                  <a16:creationId xmlns="" xmlns:a16="http://schemas.microsoft.com/office/drawing/2014/main" id="{56789622-5094-7ED2-A550-296C4286963E}"/>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 xmlns:a16="http://schemas.microsoft.com/office/drawing/2014/main" id="{FF26EFD3-D208-A21C-80C2-B01DEBD02F5A}"/>
                </a:ext>
              </a:extLst>
            </p:cNvPr>
            <p:cNvSpPr txBox="1"/>
            <p:nvPr userDrawn="1"/>
          </p:nvSpPr>
          <p:spPr>
            <a:xfrm>
              <a:off x="14602342" y="4236863"/>
              <a:ext cx="849547" cy="225703"/>
            </a:xfrm>
            <a:prstGeom prst="rect">
              <a:avLst/>
            </a:prstGeom>
            <a:noFill/>
          </p:spPr>
          <p:txBody>
            <a:bodyPr wrap="square" rtlCol="0">
              <a:spAutoFit/>
            </a:bodyPr>
            <a:lstStyle/>
            <a:p>
              <a:pPr algn="ctr"/>
              <a:r>
                <a:rPr lang="ru-RU" sz="500" dirty="0">
                  <a:solidFill>
                    <a:srgbClr val="282A2E"/>
                  </a:solidFill>
                </a:rPr>
                <a:t>208/222/84</a:t>
              </a:r>
              <a:endParaRPr lang="en-US" sz="500" dirty="0">
                <a:solidFill>
                  <a:srgbClr val="282A2E"/>
                </a:solidFill>
              </a:endParaRPr>
            </a:p>
          </p:txBody>
        </p:sp>
        <p:sp>
          <p:nvSpPr>
            <p:cNvPr id="51" name="Овал 50">
              <a:extLst>
                <a:ext uri="{FF2B5EF4-FFF2-40B4-BE49-F238E27FC236}">
                  <a16:creationId xmlns="" xmlns:a16="http://schemas.microsoft.com/office/drawing/2014/main" id="{B2C018E5-2454-FCB7-252C-F748065CCEDF}"/>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 xmlns:a16="http://schemas.microsoft.com/office/drawing/2014/main" id="{F2463711-AD89-89B2-98D2-01DBD5C75BC0}"/>
                </a:ext>
              </a:extLst>
            </p:cNvPr>
            <p:cNvSpPr txBox="1"/>
            <p:nvPr userDrawn="1"/>
          </p:nvSpPr>
          <p:spPr>
            <a:xfrm>
              <a:off x="15160788" y="4236863"/>
              <a:ext cx="849547" cy="225703"/>
            </a:xfrm>
            <a:prstGeom prst="rect">
              <a:avLst/>
            </a:prstGeom>
            <a:noFill/>
          </p:spPr>
          <p:txBody>
            <a:bodyPr wrap="square" rtlCol="0">
              <a:spAutoFit/>
            </a:bodyPr>
            <a:lstStyle/>
            <a:p>
              <a:pPr algn="ctr"/>
              <a:r>
                <a:rPr lang="ru-RU" sz="500" dirty="0">
                  <a:solidFill>
                    <a:srgbClr val="282A2E"/>
                  </a:solidFill>
                </a:rPr>
                <a:t>230/237/133</a:t>
              </a:r>
              <a:endParaRPr lang="en-US" sz="500" dirty="0">
                <a:solidFill>
                  <a:srgbClr val="282A2E"/>
                </a:solidFill>
              </a:endParaRPr>
            </a:p>
          </p:txBody>
        </p:sp>
        <p:sp>
          <p:nvSpPr>
            <p:cNvPr id="53" name="Овал 52">
              <a:extLst>
                <a:ext uri="{FF2B5EF4-FFF2-40B4-BE49-F238E27FC236}">
                  <a16:creationId xmlns="" xmlns:a16="http://schemas.microsoft.com/office/drawing/2014/main" id="{7014843E-D1E0-3CB4-19A3-4271E956D34E}"/>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 xmlns:a16="http://schemas.microsoft.com/office/drawing/2014/main" id="{FF7F2BC2-E137-79A8-BDD1-385C397E58BF}"/>
                </a:ext>
              </a:extLst>
            </p:cNvPr>
            <p:cNvSpPr txBox="1"/>
            <p:nvPr userDrawn="1"/>
          </p:nvSpPr>
          <p:spPr>
            <a:xfrm>
              <a:off x="12383596" y="4756462"/>
              <a:ext cx="849547" cy="225703"/>
            </a:xfrm>
            <a:prstGeom prst="rect">
              <a:avLst/>
            </a:prstGeom>
            <a:noFill/>
          </p:spPr>
          <p:txBody>
            <a:bodyPr wrap="square" rtlCol="0">
              <a:spAutoFit/>
            </a:bodyPr>
            <a:lstStyle/>
            <a:p>
              <a:pPr algn="ctr"/>
              <a:r>
                <a:rPr lang="ru-RU" sz="500" dirty="0">
                  <a:solidFill>
                    <a:srgbClr val="282A2E"/>
                  </a:solidFill>
                </a:rPr>
                <a:t>96/55/158</a:t>
              </a:r>
              <a:endParaRPr lang="en-US" sz="500" dirty="0">
                <a:solidFill>
                  <a:srgbClr val="282A2E"/>
                </a:solidFill>
              </a:endParaRPr>
            </a:p>
          </p:txBody>
        </p:sp>
        <p:sp>
          <p:nvSpPr>
            <p:cNvPr id="55" name="Овал 54">
              <a:extLst>
                <a:ext uri="{FF2B5EF4-FFF2-40B4-BE49-F238E27FC236}">
                  <a16:creationId xmlns="" xmlns:a16="http://schemas.microsoft.com/office/drawing/2014/main" id="{7BBA137D-46B3-C2B2-3471-1BBC4762C1D5}"/>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 xmlns:a16="http://schemas.microsoft.com/office/drawing/2014/main" id="{AFBFD1C1-E7F8-0E53-A86E-76D59DF608F9}"/>
                </a:ext>
              </a:extLst>
            </p:cNvPr>
            <p:cNvSpPr txBox="1"/>
            <p:nvPr userDrawn="1"/>
          </p:nvSpPr>
          <p:spPr>
            <a:xfrm>
              <a:off x="12919203" y="4756462"/>
              <a:ext cx="849547" cy="225703"/>
            </a:xfrm>
            <a:prstGeom prst="rect">
              <a:avLst/>
            </a:prstGeom>
            <a:noFill/>
          </p:spPr>
          <p:txBody>
            <a:bodyPr wrap="square" rtlCol="0">
              <a:spAutoFit/>
            </a:bodyPr>
            <a:lstStyle/>
            <a:p>
              <a:pPr algn="ctr"/>
              <a:r>
                <a:rPr lang="ru-RU" sz="500" dirty="0">
                  <a:solidFill>
                    <a:srgbClr val="282A2E"/>
                  </a:solidFill>
                </a:rPr>
                <a:t>137/108/196</a:t>
              </a:r>
              <a:endParaRPr lang="en-US" sz="500" dirty="0">
                <a:solidFill>
                  <a:srgbClr val="282A2E"/>
                </a:solidFill>
              </a:endParaRPr>
            </a:p>
          </p:txBody>
        </p:sp>
        <p:sp>
          <p:nvSpPr>
            <p:cNvPr id="57" name="Овал 56">
              <a:extLst>
                <a:ext uri="{FF2B5EF4-FFF2-40B4-BE49-F238E27FC236}">
                  <a16:creationId xmlns="" xmlns:a16="http://schemas.microsoft.com/office/drawing/2014/main" id="{2EBC0F4E-F50A-7BCD-7E85-57A644300288}"/>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 xmlns:a16="http://schemas.microsoft.com/office/drawing/2014/main" id="{CB56F0AF-8545-354D-8B8B-67F2F75896AF}"/>
                </a:ext>
              </a:extLst>
            </p:cNvPr>
            <p:cNvSpPr txBox="1"/>
            <p:nvPr userDrawn="1"/>
          </p:nvSpPr>
          <p:spPr>
            <a:xfrm>
              <a:off x="13490349" y="4756462"/>
              <a:ext cx="849547" cy="225703"/>
            </a:xfrm>
            <a:prstGeom prst="rect">
              <a:avLst/>
            </a:prstGeom>
            <a:noFill/>
          </p:spPr>
          <p:txBody>
            <a:bodyPr wrap="square" rtlCol="0">
              <a:spAutoFit/>
            </a:bodyPr>
            <a:lstStyle/>
            <a:p>
              <a:pPr algn="ctr"/>
              <a:r>
                <a:rPr lang="ru-RU" sz="500" dirty="0">
                  <a:solidFill>
                    <a:srgbClr val="282A2E"/>
                  </a:solidFill>
                </a:rPr>
                <a:t>184/158/255</a:t>
              </a:r>
              <a:endParaRPr lang="en-US" sz="500" dirty="0">
                <a:solidFill>
                  <a:srgbClr val="282A2E"/>
                </a:solidFill>
              </a:endParaRPr>
            </a:p>
          </p:txBody>
        </p:sp>
        <p:sp>
          <p:nvSpPr>
            <p:cNvPr id="59" name="Овал 58">
              <a:extLst>
                <a:ext uri="{FF2B5EF4-FFF2-40B4-BE49-F238E27FC236}">
                  <a16:creationId xmlns="" xmlns:a16="http://schemas.microsoft.com/office/drawing/2014/main" id="{8DD5ED39-5799-4D22-E0C5-5432FC2F4176}"/>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Box 59">
              <a:extLst>
                <a:ext uri="{FF2B5EF4-FFF2-40B4-BE49-F238E27FC236}">
                  <a16:creationId xmlns="" xmlns:a16="http://schemas.microsoft.com/office/drawing/2014/main" id="{7A6D441F-6C1D-9023-A16F-31E94BE0362B}"/>
                </a:ext>
              </a:extLst>
            </p:cNvPr>
            <p:cNvSpPr txBox="1"/>
            <p:nvPr userDrawn="1"/>
          </p:nvSpPr>
          <p:spPr>
            <a:xfrm>
              <a:off x="14049152" y="4756462"/>
              <a:ext cx="849547" cy="225703"/>
            </a:xfrm>
            <a:prstGeom prst="rect">
              <a:avLst/>
            </a:prstGeom>
            <a:noFill/>
          </p:spPr>
          <p:txBody>
            <a:bodyPr wrap="square" rtlCol="0">
              <a:spAutoFit/>
            </a:bodyPr>
            <a:lstStyle/>
            <a:p>
              <a:pPr algn="ctr"/>
              <a:r>
                <a:rPr lang="ru-RU" sz="500" dirty="0">
                  <a:solidFill>
                    <a:srgbClr val="282A2E"/>
                  </a:solidFill>
                </a:rPr>
                <a:t>153/28/28</a:t>
              </a:r>
              <a:endParaRPr lang="en-US" sz="500" dirty="0">
                <a:solidFill>
                  <a:srgbClr val="282A2E"/>
                </a:solidFill>
              </a:endParaRPr>
            </a:p>
          </p:txBody>
        </p:sp>
        <p:sp>
          <p:nvSpPr>
            <p:cNvPr id="61" name="Овал 60">
              <a:extLst>
                <a:ext uri="{FF2B5EF4-FFF2-40B4-BE49-F238E27FC236}">
                  <a16:creationId xmlns="" xmlns:a16="http://schemas.microsoft.com/office/drawing/2014/main" id="{C9DFFD3D-CB91-CCC7-4A46-C3163D7BAA8E}"/>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 xmlns:a16="http://schemas.microsoft.com/office/drawing/2014/main" id="{CB38A01E-8012-705F-3B3B-AE1D071025B7}"/>
                </a:ext>
              </a:extLst>
            </p:cNvPr>
            <p:cNvSpPr txBox="1"/>
            <p:nvPr userDrawn="1"/>
          </p:nvSpPr>
          <p:spPr>
            <a:xfrm>
              <a:off x="14602342" y="4756462"/>
              <a:ext cx="849547" cy="225703"/>
            </a:xfrm>
            <a:prstGeom prst="rect">
              <a:avLst/>
            </a:prstGeom>
            <a:noFill/>
          </p:spPr>
          <p:txBody>
            <a:bodyPr wrap="square" rtlCol="0">
              <a:spAutoFit/>
            </a:bodyPr>
            <a:lstStyle/>
            <a:p>
              <a:pPr algn="ctr"/>
              <a:r>
                <a:rPr lang="ru-RU" sz="500" dirty="0">
                  <a:solidFill>
                    <a:srgbClr val="282A2E"/>
                  </a:solidFill>
                </a:rPr>
                <a:t>222/49/49</a:t>
              </a:r>
              <a:endParaRPr lang="en-US" sz="500" dirty="0">
                <a:solidFill>
                  <a:srgbClr val="282A2E"/>
                </a:solidFill>
              </a:endParaRPr>
            </a:p>
          </p:txBody>
        </p:sp>
        <p:sp>
          <p:nvSpPr>
            <p:cNvPr id="63" name="Овал 62">
              <a:extLst>
                <a:ext uri="{FF2B5EF4-FFF2-40B4-BE49-F238E27FC236}">
                  <a16:creationId xmlns="" xmlns:a16="http://schemas.microsoft.com/office/drawing/2014/main" id="{38972478-6A14-1C63-E719-49A0FFA22329}"/>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 xmlns:a16="http://schemas.microsoft.com/office/drawing/2014/main" id="{AF6E6262-0B57-6CCB-1501-49D178DDFEC3}"/>
                </a:ext>
              </a:extLst>
            </p:cNvPr>
            <p:cNvSpPr txBox="1"/>
            <p:nvPr userDrawn="1"/>
          </p:nvSpPr>
          <p:spPr>
            <a:xfrm>
              <a:off x="15160788" y="4756462"/>
              <a:ext cx="849547" cy="225703"/>
            </a:xfrm>
            <a:prstGeom prst="rect">
              <a:avLst/>
            </a:prstGeom>
            <a:noFill/>
          </p:spPr>
          <p:txBody>
            <a:bodyPr wrap="square" rtlCol="0">
              <a:spAutoFit/>
            </a:bodyPr>
            <a:lstStyle/>
            <a:p>
              <a:pPr algn="ctr"/>
              <a:r>
                <a:rPr lang="ru-RU" sz="500" dirty="0">
                  <a:solidFill>
                    <a:srgbClr val="282A2E"/>
                  </a:solidFill>
                </a:rPr>
                <a:t>230/176/168</a:t>
              </a:r>
              <a:endParaRPr lang="en-US" sz="500" dirty="0">
                <a:solidFill>
                  <a:srgbClr val="282A2E"/>
                </a:solidFill>
              </a:endParaRPr>
            </a:p>
          </p:txBody>
        </p:sp>
      </p:grpSp>
      <p:sp>
        <p:nvSpPr>
          <p:cNvPr id="65" name="TextBox 64">
            <a:extLst>
              <a:ext uri="{FF2B5EF4-FFF2-40B4-BE49-F238E27FC236}">
                <a16:creationId xmlns="" xmlns:a16="http://schemas.microsoft.com/office/drawing/2014/main" id="{D4BE906B-00AA-4E0C-C8B5-1913C58AE460}"/>
              </a:ext>
            </a:extLst>
          </p:cNvPr>
          <p:cNvSpPr txBox="1"/>
          <p:nvPr userDrawn="1"/>
        </p:nvSpPr>
        <p:spPr>
          <a:xfrm>
            <a:off x="9405771" y="1513908"/>
            <a:ext cx="2056843" cy="192358"/>
          </a:xfrm>
          <a:prstGeom prst="rect">
            <a:avLst/>
          </a:prstGeom>
          <a:noFill/>
        </p:spPr>
        <p:txBody>
          <a:bodyPr wrap="square" lIns="68579" tIns="34289" rIns="68579" bIns="34289" rtlCol="0">
            <a:spAutoFit/>
          </a:bodyPr>
          <a:lstStyle/>
          <a:p>
            <a:r>
              <a:rPr lang="ru-RU" sz="800" b="1" dirty="0" err="1">
                <a:solidFill>
                  <a:srgbClr val="282A2E"/>
                </a:solidFill>
              </a:rPr>
              <a:t>Разбеленная</a:t>
            </a:r>
            <a:r>
              <a:rPr lang="ru-RU" sz="800" b="1" dirty="0">
                <a:solidFill>
                  <a:srgbClr val="282A2E"/>
                </a:solidFill>
              </a:rPr>
              <a:t> палитра</a:t>
            </a:r>
          </a:p>
        </p:txBody>
      </p:sp>
      <p:grpSp>
        <p:nvGrpSpPr>
          <p:cNvPr id="5" name="Группа 65">
            <a:extLst>
              <a:ext uri="{FF2B5EF4-FFF2-40B4-BE49-F238E27FC236}">
                <a16:creationId xmlns="" xmlns:a16="http://schemas.microsoft.com/office/drawing/2014/main" id="{BC2DAB9B-FB54-7623-D0A3-6A2B43134367}"/>
              </a:ext>
            </a:extLst>
          </p:cNvPr>
          <p:cNvGrpSpPr/>
          <p:nvPr userDrawn="1"/>
        </p:nvGrpSpPr>
        <p:grpSpPr>
          <a:xfrm>
            <a:off x="9287698" y="1744743"/>
            <a:ext cx="2301219" cy="373994"/>
            <a:chOff x="12383596" y="2326321"/>
            <a:chExt cx="3068292" cy="498657"/>
          </a:xfrm>
        </p:grpSpPr>
        <p:sp>
          <p:nvSpPr>
            <p:cNvPr id="67" name="Овал 66">
              <a:extLst>
                <a:ext uri="{FF2B5EF4-FFF2-40B4-BE49-F238E27FC236}">
                  <a16:creationId xmlns="" xmlns:a16="http://schemas.microsoft.com/office/drawing/2014/main" id="{BB9EBB33-F483-9705-EEED-CCC8557F9D60}"/>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a:extLst>
                <a:ext uri="{FF2B5EF4-FFF2-40B4-BE49-F238E27FC236}">
                  <a16:creationId xmlns="" xmlns:a16="http://schemas.microsoft.com/office/drawing/2014/main" id="{C34342E2-9E33-CBEC-4398-15C58F9A6E30}"/>
                </a:ext>
              </a:extLst>
            </p:cNvPr>
            <p:cNvSpPr txBox="1"/>
            <p:nvPr userDrawn="1"/>
          </p:nvSpPr>
          <p:spPr>
            <a:xfrm>
              <a:off x="12383596" y="2599276"/>
              <a:ext cx="849547" cy="225702"/>
            </a:xfrm>
            <a:prstGeom prst="rect">
              <a:avLst/>
            </a:prstGeom>
            <a:noFill/>
          </p:spPr>
          <p:txBody>
            <a:bodyPr wrap="square" rtlCol="0">
              <a:spAutoFit/>
            </a:bodyPr>
            <a:lstStyle/>
            <a:p>
              <a:pPr algn="ctr"/>
              <a:r>
                <a:rPr lang="ru-RU" sz="500" dirty="0">
                  <a:solidFill>
                    <a:srgbClr val="282A2E"/>
                  </a:solidFill>
                </a:rPr>
                <a:t>217/216/235</a:t>
              </a:r>
              <a:endParaRPr lang="en-US" sz="500" dirty="0">
                <a:solidFill>
                  <a:srgbClr val="282A2E"/>
                </a:solidFill>
              </a:endParaRPr>
            </a:p>
          </p:txBody>
        </p:sp>
        <p:sp>
          <p:nvSpPr>
            <p:cNvPr id="69" name="Овал 68">
              <a:extLst>
                <a:ext uri="{FF2B5EF4-FFF2-40B4-BE49-F238E27FC236}">
                  <a16:creationId xmlns="" xmlns:a16="http://schemas.microsoft.com/office/drawing/2014/main" id="{947E2DFE-CDF8-45E0-AF20-31A8CF4D2093}"/>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a:extLst>
                <a:ext uri="{FF2B5EF4-FFF2-40B4-BE49-F238E27FC236}">
                  <a16:creationId xmlns="" xmlns:a16="http://schemas.microsoft.com/office/drawing/2014/main" id="{A9C9D777-6721-CBE1-7CC3-EE9B1B76ECB7}"/>
                </a:ext>
              </a:extLst>
            </p:cNvPr>
            <p:cNvSpPr txBox="1"/>
            <p:nvPr userDrawn="1"/>
          </p:nvSpPr>
          <p:spPr>
            <a:xfrm>
              <a:off x="12919203" y="2599273"/>
              <a:ext cx="849547" cy="225702"/>
            </a:xfrm>
            <a:prstGeom prst="rect">
              <a:avLst/>
            </a:prstGeom>
            <a:noFill/>
          </p:spPr>
          <p:txBody>
            <a:bodyPr wrap="square" rtlCol="0">
              <a:spAutoFit/>
            </a:bodyPr>
            <a:lstStyle/>
            <a:p>
              <a:pPr algn="ctr"/>
              <a:r>
                <a:rPr lang="ru-RU" sz="500" dirty="0">
                  <a:solidFill>
                    <a:srgbClr val="282A2E"/>
                  </a:solidFill>
                </a:rPr>
                <a:t>207/232/255</a:t>
              </a:r>
              <a:endParaRPr lang="en-US" sz="500" dirty="0">
                <a:solidFill>
                  <a:srgbClr val="282A2E"/>
                </a:solidFill>
              </a:endParaRPr>
            </a:p>
          </p:txBody>
        </p:sp>
        <p:sp>
          <p:nvSpPr>
            <p:cNvPr id="71" name="Овал 70">
              <a:extLst>
                <a:ext uri="{FF2B5EF4-FFF2-40B4-BE49-F238E27FC236}">
                  <a16:creationId xmlns="" xmlns:a16="http://schemas.microsoft.com/office/drawing/2014/main" id="{41669393-A10E-6E13-B11D-E3BC66296297}"/>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 xmlns:a16="http://schemas.microsoft.com/office/drawing/2014/main" id="{AB3052B3-75E5-AE35-F98B-D3E97436CFAA}"/>
                </a:ext>
              </a:extLst>
            </p:cNvPr>
            <p:cNvSpPr txBox="1"/>
            <p:nvPr userDrawn="1"/>
          </p:nvSpPr>
          <p:spPr>
            <a:xfrm>
              <a:off x="13490351" y="2599273"/>
              <a:ext cx="849547" cy="225702"/>
            </a:xfrm>
            <a:prstGeom prst="rect">
              <a:avLst/>
            </a:prstGeom>
            <a:noFill/>
          </p:spPr>
          <p:txBody>
            <a:bodyPr wrap="square" rtlCol="0">
              <a:spAutoFit/>
            </a:bodyPr>
            <a:lstStyle/>
            <a:p>
              <a:pPr algn="ctr"/>
              <a:r>
                <a:rPr lang="ru-RU" sz="500" dirty="0">
                  <a:solidFill>
                    <a:srgbClr val="282A2E"/>
                  </a:solidFill>
                </a:rPr>
                <a:t>235/235/235</a:t>
              </a:r>
              <a:endParaRPr lang="en-US" sz="500" dirty="0">
                <a:solidFill>
                  <a:srgbClr val="282A2E"/>
                </a:solidFill>
              </a:endParaRPr>
            </a:p>
          </p:txBody>
        </p:sp>
        <p:sp>
          <p:nvSpPr>
            <p:cNvPr id="73" name="Овал 72">
              <a:extLst>
                <a:ext uri="{FF2B5EF4-FFF2-40B4-BE49-F238E27FC236}">
                  <a16:creationId xmlns="" xmlns:a16="http://schemas.microsoft.com/office/drawing/2014/main" id="{736DAF22-6B6B-396B-224C-2B56162DA282}"/>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 xmlns:a16="http://schemas.microsoft.com/office/drawing/2014/main" id="{B0BD4CC7-0576-3495-21D6-7A5AD2DF7130}"/>
                </a:ext>
              </a:extLst>
            </p:cNvPr>
            <p:cNvSpPr txBox="1"/>
            <p:nvPr userDrawn="1"/>
          </p:nvSpPr>
          <p:spPr>
            <a:xfrm>
              <a:off x="14049152" y="2599273"/>
              <a:ext cx="849547" cy="225702"/>
            </a:xfrm>
            <a:prstGeom prst="rect">
              <a:avLst/>
            </a:prstGeom>
            <a:noFill/>
          </p:spPr>
          <p:txBody>
            <a:bodyPr wrap="square" rtlCol="0">
              <a:spAutoFit/>
            </a:bodyPr>
            <a:lstStyle/>
            <a:p>
              <a:pPr algn="ctr"/>
              <a:r>
                <a:rPr lang="ru-RU" sz="500" dirty="0">
                  <a:solidFill>
                    <a:srgbClr val="282A2E"/>
                  </a:solidFill>
                </a:rPr>
                <a:t>252/223/215</a:t>
              </a:r>
              <a:endParaRPr lang="en-US" sz="500" dirty="0">
                <a:solidFill>
                  <a:srgbClr val="282A2E"/>
                </a:solidFill>
              </a:endParaRPr>
            </a:p>
          </p:txBody>
        </p:sp>
        <p:sp>
          <p:nvSpPr>
            <p:cNvPr id="75" name="Овал 74">
              <a:extLst>
                <a:ext uri="{FF2B5EF4-FFF2-40B4-BE49-F238E27FC236}">
                  <a16:creationId xmlns="" xmlns:a16="http://schemas.microsoft.com/office/drawing/2014/main" id="{6DD2A2E6-3F13-3BAE-C3C1-06D66AB9DD06}"/>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a:extLst>
                <a:ext uri="{FF2B5EF4-FFF2-40B4-BE49-F238E27FC236}">
                  <a16:creationId xmlns="" xmlns:a16="http://schemas.microsoft.com/office/drawing/2014/main" id="{F3BFAFE4-0D27-E4AE-282A-203F041CD84D}"/>
                </a:ext>
              </a:extLst>
            </p:cNvPr>
            <p:cNvSpPr txBox="1"/>
            <p:nvPr userDrawn="1"/>
          </p:nvSpPr>
          <p:spPr>
            <a:xfrm>
              <a:off x="14602341" y="2599273"/>
              <a:ext cx="849547" cy="225702"/>
            </a:xfrm>
            <a:prstGeom prst="rect">
              <a:avLst/>
            </a:prstGeom>
            <a:noFill/>
          </p:spPr>
          <p:txBody>
            <a:bodyPr wrap="square" rtlCol="0">
              <a:spAutoFit/>
            </a:bodyPr>
            <a:lstStyle/>
            <a:p>
              <a:pPr algn="ctr"/>
              <a:r>
                <a:rPr lang="ru-RU" sz="500" dirty="0">
                  <a:solidFill>
                    <a:srgbClr val="282A2E"/>
                  </a:solidFill>
                </a:rPr>
                <a:t>211/245/226</a:t>
              </a:r>
              <a:endParaRPr lang="en-US" sz="500" dirty="0">
                <a:solidFill>
                  <a:srgbClr val="282A2E"/>
                </a:solidFill>
              </a:endParaRPr>
            </a:p>
          </p:txBody>
        </p:sp>
      </p:grpSp>
      <p:sp>
        <p:nvSpPr>
          <p:cNvPr id="77" name="TextBox 76">
            <a:extLst>
              <a:ext uri="{FF2B5EF4-FFF2-40B4-BE49-F238E27FC236}">
                <a16:creationId xmlns="" xmlns:a16="http://schemas.microsoft.com/office/drawing/2014/main" id="{422B9D1E-4273-DEA7-E37E-BA8F43E4B64A}"/>
              </a:ext>
            </a:extLst>
          </p:cNvPr>
          <p:cNvSpPr txBox="1"/>
          <p:nvPr userDrawn="1"/>
        </p:nvSpPr>
        <p:spPr>
          <a:xfrm>
            <a:off x="9418514" y="2130057"/>
            <a:ext cx="2056843" cy="196206"/>
          </a:xfrm>
          <a:prstGeom prst="rect">
            <a:avLst/>
          </a:prstGeom>
          <a:noFill/>
        </p:spPr>
        <p:txBody>
          <a:bodyPr wrap="square" lIns="68579" tIns="34289" rIns="68579" bIns="34289" rtlCol="0">
            <a:spAutoFit/>
          </a:bodyPr>
          <a:lstStyle/>
          <a:p>
            <a:r>
              <a:rPr lang="ru-RU" sz="800" b="1" dirty="0">
                <a:solidFill>
                  <a:srgbClr val="282A2E"/>
                </a:solidFill>
              </a:rPr>
              <a:t>Палитра для картограмм</a:t>
            </a:r>
          </a:p>
        </p:txBody>
      </p:sp>
      <p:grpSp>
        <p:nvGrpSpPr>
          <p:cNvPr id="6" name="Группа 77">
            <a:extLst>
              <a:ext uri="{FF2B5EF4-FFF2-40B4-BE49-F238E27FC236}">
                <a16:creationId xmlns="" xmlns:a16="http://schemas.microsoft.com/office/drawing/2014/main" id="{1EE9240F-B83F-D1F8-4F16-FAEBB8589B42}"/>
              </a:ext>
            </a:extLst>
          </p:cNvPr>
          <p:cNvGrpSpPr/>
          <p:nvPr userDrawn="1"/>
        </p:nvGrpSpPr>
        <p:grpSpPr>
          <a:xfrm>
            <a:off x="9287698" y="2360892"/>
            <a:ext cx="2720054" cy="373994"/>
            <a:chOff x="12383596" y="3147852"/>
            <a:chExt cx="3626739" cy="498657"/>
          </a:xfrm>
        </p:grpSpPr>
        <p:sp>
          <p:nvSpPr>
            <p:cNvPr id="79" name="Овал 78">
              <a:extLst>
                <a:ext uri="{FF2B5EF4-FFF2-40B4-BE49-F238E27FC236}">
                  <a16:creationId xmlns="" xmlns:a16="http://schemas.microsoft.com/office/drawing/2014/main" id="{2FCB1AFE-6D94-DEEE-EC0D-F926FF522D3E}"/>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 xmlns:a16="http://schemas.microsoft.com/office/drawing/2014/main" id="{E25C5890-DAEA-8195-9D15-C3FAD8BBAB48}"/>
                </a:ext>
              </a:extLst>
            </p:cNvPr>
            <p:cNvSpPr txBox="1"/>
            <p:nvPr userDrawn="1"/>
          </p:nvSpPr>
          <p:spPr>
            <a:xfrm>
              <a:off x="12383596" y="3420807"/>
              <a:ext cx="849547" cy="225702"/>
            </a:xfrm>
            <a:prstGeom prst="rect">
              <a:avLst/>
            </a:prstGeom>
            <a:noFill/>
          </p:spPr>
          <p:txBody>
            <a:bodyPr wrap="square" rtlCol="0">
              <a:spAutoFit/>
            </a:bodyPr>
            <a:lstStyle/>
            <a:p>
              <a:pPr algn="ctr"/>
              <a:r>
                <a:rPr lang="ru-RU" sz="500" dirty="0">
                  <a:solidFill>
                    <a:srgbClr val="282A2E"/>
                  </a:solidFill>
                </a:rPr>
                <a:t>54/49/148</a:t>
              </a:r>
              <a:endParaRPr lang="en-US" sz="500" dirty="0">
                <a:solidFill>
                  <a:srgbClr val="282A2E"/>
                </a:solidFill>
              </a:endParaRPr>
            </a:p>
          </p:txBody>
        </p:sp>
        <p:sp>
          <p:nvSpPr>
            <p:cNvPr id="81" name="Овал 80">
              <a:extLst>
                <a:ext uri="{FF2B5EF4-FFF2-40B4-BE49-F238E27FC236}">
                  <a16:creationId xmlns="" xmlns:a16="http://schemas.microsoft.com/office/drawing/2014/main" id="{71A14381-F852-53FE-C5E8-45923E938C33}"/>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a:extLst>
                <a:ext uri="{FF2B5EF4-FFF2-40B4-BE49-F238E27FC236}">
                  <a16:creationId xmlns="" xmlns:a16="http://schemas.microsoft.com/office/drawing/2014/main" id="{EF96669F-14E4-CB39-AA50-3C4A140530DE}"/>
                </a:ext>
              </a:extLst>
            </p:cNvPr>
            <p:cNvSpPr txBox="1"/>
            <p:nvPr userDrawn="1"/>
          </p:nvSpPr>
          <p:spPr>
            <a:xfrm>
              <a:off x="12919203" y="3420798"/>
              <a:ext cx="849547" cy="225702"/>
            </a:xfrm>
            <a:prstGeom prst="rect">
              <a:avLst/>
            </a:prstGeom>
            <a:noFill/>
          </p:spPr>
          <p:txBody>
            <a:bodyPr wrap="square" rtlCol="0">
              <a:spAutoFit/>
            </a:bodyPr>
            <a:lstStyle/>
            <a:p>
              <a:pPr algn="ctr"/>
              <a:r>
                <a:rPr lang="ru-RU" sz="500" dirty="0">
                  <a:solidFill>
                    <a:srgbClr val="282A2E"/>
                  </a:solidFill>
                </a:rPr>
                <a:t>52/1</a:t>
              </a:r>
              <a:r>
                <a:rPr lang="en-US" sz="500" dirty="0">
                  <a:solidFill>
                    <a:srgbClr val="282A2E"/>
                  </a:solidFill>
                </a:rPr>
                <a:t>1</a:t>
              </a:r>
              <a:r>
                <a:rPr lang="ru-RU" sz="500" dirty="0">
                  <a:solidFill>
                    <a:srgbClr val="282A2E"/>
                  </a:solidFill>
                </a:rPr>
                <a:t>1/194</a:t>
              </a:r>
              <a:endParaRPr lang="en-US" sz="500" dirty="0">
                <a:solidFill>
                  <a:srgbClr val="282A2E"/>
                </a:solidFill>
              </a:endParaRPr>
            </a:p>
          </p:txBody>
        </p:sp>
        <p:sp>
          <p:nvSpPr>
            <p:cNvPr id="83" name="Овал 82">
              <a:extLst>
                <a:ext uri="{FF2B5EF4-FFF2-40B4-BE49-F238E27FC236}">
                  <a16:creationId xmlns="" xmlns:a16="http://schemas.microsoft.com/office/drawing/2014/main" id="{8B0D051C-651A-8750-6AE5-6045684D1C6E}"/>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 xmlns:a16="http://schemas.microsoft.com/office/drawing/2014/main" id="{E3C808F6-20CB-B589-A0AE-4DCC81D40A27}"/>
                </a:ext>
              </a:extLst>
            </p:cNvPr>
            <p:cNvSpPr txBox="1"/>
            <p:nvPr userDrawn="1"/>
          </p:nvSpPr>
          <p:spPr>
            <a:xfrm>
              <a:off x="13490349" y="3420803"/>
              <a:ext cx="849547" cy="225702"/>
            </a:xfrm>
            <a:prstGeom prst="rect">
              <a:avLst/>
            </a:prstGeom>
            <a:noFill/>
          </p:spPr>
          <p:txBody>
            <a:bodyPr wrap="square" rtlCol="0">
              <a:spAutoFit/>
            </a:bodyPr>
            <a:lstStyle/>
            <a:p>
              <a:pPr algn="ctr"/>
              <a:r>
                <a:rPr lang="ru-RU" sz="500" dirty="0">
                  <a:solidFill>
                    <a:srgbClr val="282A2E"/>
                  </a:solidFill>
                </a:rPr>
                <a:t>125/187/252</a:t>
              </a:r>
              <a:endParaRPr lang="en-US" sz="500" dirty="0">
                <a:solidFill>
                  <a:srgbClr val="282A2E"/>
                </a:solidFill>
              </a:endParaRPr>
            </a:p>
          </p:txBody>
        </p:sp>
        <p:sp>
          <p:nvSpPr>
            <p:cNvPr id="85" name="Овал 84">
              <a:extLst>
                <a:ext uri="{FF2B5EF4-FFF2-40B4-BE49-F238E27FC236}">
                  <a16:creationId xmlns="" xmlns:a16="http://schemas.microsoft.com/office/drawing/2014/main" id="{1E4E4702-2F97-D8B1-24F9-EFA633E408D5}"/>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TextBox 85">
              <a:extLst>
                <a:ext uri="{FF2B5EF4-FFF2-40B4-BE49-F238E27FC236}">
                  <a16:creationId xmlns="" xmlns:a16="http://schemas.microsoft.com/office/drawing/2014/main" id="{C6C6ECBF-1FCE-1AC7-AE8B-27EC7C8F9608}"/>
                </a:ext>
              </a:extLst>
            </p:cNvPr>
            <p:cNvSpPr txBox="1"/>
            <p:nvPr userDrawn="1"/>
          </p:nvSpPr>
          <p:spPr>
            <a:xfrm>
              <a:off x="14049152" y="3420803"/>
              <a:ext cx="849547" cy="225702"/>
            </a:xfrm>
            <a:prstGeom prst="rect">
              <a:avLst/>
            </a:prstGeom>
            <a:noFill/>
          </p:spPr>
          <p:txBody>
            <a:bodyPr wrap="square" rtlCol="0">
              <a:spAutoFit/>
            </a:bodyPr>
            <a:lstStyle/>
            <a:p>
              <a:pPr algn="ctr"/>
              <a:r>
                <a:rPr lang="ru-RU" sz="500" dirty="0">
                  <a:solidFill>
                    <a:srgbClr val="282A2E"/>
                  </a:solidFill>
                </a:rPr>
                <a:t>169/211/253</a:t>
              </a:r>
              <a:endParaRPr lang="en-US" sz="500" dirty="0">
                <a:solidFill>
                  <a:srgbClr val="282A2E"/>
                </a:solidFill>
              </a:endParaRPr>
            </a:p>
          </p:txBody>
        </p:sp>
        <p:sp>
          <p:nvSpPr>
            <p:cNvPr id="87" name="Овал 86">
              <a:extLst>
                <a:ext uri="{FF2B5EF4-FFF2-40B4-BE49-F238E27FC236}">
                  <a16:creationId xmlns="" xmlns:a16="http://schemas.microsoft.com/office/drawing/2014/main" id="{5684DAE0-8DD0-A48D-2199-CC4652660495}"/>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TextBox 87">
              <a:extLst>
                <a:ext uri="{FF2B5EF4-FFF2-40B4-BE49-F238E27FC236}">
                  <a16:creationId xmlns="" xmlns:a16="http://schemas.microsoft.com/office/drawing/2014/main" id="{ED3B4F3A-91C1-10F5-9ACA-09FA46B0E08D}"/>
                </a:ext>
              </a:extLst>
            </p:cNvPr>
            <p:cNvSpPr txBox="1"/>
            <p:nvPr userDrawn="1"/>
          </p:nvSpPr>
          <p:spPr>
            <a:xfrm>
              <a:off x="14602342" y="3420803"/>
              <a:ext cx="849547" cy="225702"/>
            </a:xfrm>
            <a:prstGeom prst="rect">
              <a:avLst/>
            </a:prstGeom>
            <a:noFill/>
          </p:spPr>
          <p:txBody>
            <a:bodyPr wrap="square" rtlCol="0">
              <a:spAutoFit/>
            </a:bodyPr>
            <a:lstStyle/>
            <a:p>
              <a:pPr algn="ctr"/>
              <a:r>
                <a:rPr lang="ru-RU" sz="500" dirty="0">
                  <a:solidFill>
                    <a:srgbClr val="282A2E"/>
                  </a:solidFill>
                </a:rPr>
                <a:t>207/232/255</a:t>
              </a:r>
              <a:endParaRPr lang="en-US" sz="500" dirty="0">
                <a:solidFill>
                  <a:srgbClr val="282A2E"/>
                </a:solidFill>
              </a:endParaRPr>
            </a:p>
          </p:txBody>
        </p:sp>
        <p:sp>
          <p:nvSpPr>
            <p:cNvPr id="89" name="Овал 88">
              <a:extLst>
                <a:ext uri="{FF2B5EF4-FFF2-40B4-BE49-F238E27FC236}">
                  <a16:creationId xmlns="" xmlns:a16="http://schemas.microsoft.com/office/drawing/2014/main" id="{E5E3F020-26A1-0EF2-86AE-4F17E13F8BA9}"/>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a:extLst>
                <a:ext uri="{FF2B5EF4-FFF2-40B4-BE49-F238E27FC236}">
                  <a16:creationId xmlns="" xmlns:a16="http://schemas.microsoft.com/office/drawing/2014/main" id="{DFE1FCAC-836D-76E1-2DD1-B4647056E4C3}"/>
                </a:ext>
              </a:extLst>
            </p:cNvPr>
            <p:cNvSpPr txBox="1"/>
            <p:nvPr userDrawn="1"/>
          </p:nvSpPr>
          <p:spPr>
            <a:xfrm>
              <a:off x="15160788" y="3420803"/>
              <a:ext cx="849547" cy="225702"/>
            </a:xfrm>
            <a:prstGeom prst="rect">
              <a:avLst/>
            </a:prstGeom>
            <a:noFill/>
          </p:spPr>
          <p:txBody>
            <a:bodyPr wrap="square" rtlCol="0">
              <a:spAutoFit/>
            </a:bodyPr>
            <a:lstStyle/>
            <a:p>
              <a:pPr algn="ctr"/>
              <a:r>
                <a:rPr lang="ru-RU" sz="500" dirty="0">
                  <a:solidFill>
                    <a:srgbClr val="282A2E"/>
                  </a:solidFill>
                </a:rPr>
                <a:t>191/191/191</a:t>
              </a:r>
              <a:endParaRPr lang="en-US" sz="500" dirty="0">
                <a:solidFill>
                  <a:srgbClr val="282A2E"/>
                </a:solidFill>
              </a:endParaRPr>
            </a:p>
          </p:txBody>
        </p:sp>
      </p:grpSp>
      <p:pic>
        <p:nvPicPr>
          <p:cNvPr id="91" name="Рисунок 90">
            <a:extLst>
              <a:ext uri="{FF2B5EF4-FFF2-40B4-BE49-F238E27FC236}">
                <a16:creationId xmlns="" xmlns:a16="http://schemas.microsoft.com/office/drawing/2014/main" id="{4C8075C6-3FAD-78F4-38A2-6D6D73B201FB}"/>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rcRect/>
          <a:stretch/>
        </p:blipFill>
        <p:spPr>
          <a:xfrm>
            <a:off x="7467320" y="260899"/>
            <a:ext cx="1453049" cy="343471"/>
          </a:xfrm>
          <a:prstGeom prst="rect">
            <a:avLst/>
          </a:prstGeom>
        </p:spPr>
      </p:pic>
    </p:spTree>
    <p:extLst>
      <p:ext uri="{BB962C8B-B14F-4D97-AF65-F5344CB8AC3E}">
        <p14:creationId xmlns="" xmlns:p14="http://schemas.microsoft.com/office/powerpoint/2010/main" val="1104897155"/>
      </p:ext>
    </p:extLst>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51FECD6C-44E3-FC65-459F-C341245A0578}"/>
              </a:ext>
            </a:extLst>
          </p:cNvPr>
          <p:cNvSpPr/>
          <p:nvPr userDrawn="1"/>
        </p:nvSpPr>
        <p:spPr>
          <a:xfrm>
            <a:off x="9300577" y="1"/>
            <a:ext cx="2696228" cy="380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a:p>
        </p:txBody>
      </p:sp>
      <p:sp>
        <p:nvSpPr>
          <p:cNvPr id="3" name="TextBox 2">
            <a:extLst>
              <a:ext uri="{FF2B5EF4-FFF2-40B4-BE49-F238E27FC236}">
                <a16:creationId xmlns="" xmlns:a16="http://schemas.microsoft.com/office/drawing/2014/main" id="{2BFD07E5-9795-A378-B86B-033479D9792F}"/>
              </a:ext>
            </a:extLst>
          </p:cNvPr>
          <p:cNvSpPr txBox="1"/>
          <p:nvPr userDrawn="1"/>
        </p:nvSpPr>
        <p:spPr>
          <a:xfrm>
            <a:off x="9418517" y="4030"/>
            <a:ext cx="1397743" cy="196206"/>
          </a:xfrm>
          <a:prstGeom prst="rect">
            <a:avLst/>
          </a:prstGeom>
          <a:noFill/>
        </p:spPr>
        <p:txBody>
          <a:bodyPr wrap="square" lIns="68577" tIns="34289" rIns="68577" bIns="34289" rtlCol="0">
            <a:spAutoFit/>
          </a:bodyPr>
          <a:lstStyle/>
          <a:p>
            <a:r>
              <a:rPr lang="ru-RU" sz="800" b="1" dirty="0">
                <a:solidFill>
                  <a:srgbClr val="282A2E"/>
                </a:solidFill>
              </a:rPr>
              <a:t>Основная палитра</a:t>
            </a:r>
          </a:p>
        </p:txBody>
      </p:sp>
      <p:grpSp>
        <p:nvGrpSpPr>
          <p:cNvPr id="4" name="Группа 3">
            <a:extLst>
              <a:ext uri="{FF2B5EF4-FFF2-40B4-BE49-F238E27FC236}">
                <a16:creationId xmlns="" xmlns:a16="http://schemas.microsoft.com/office/drawing/2014/main" id="{C7DFDF2C-AAB8-6825-E242-589F6313103C}"/>
              </a:ext>
            </a:extLst>
          </p:cNvPr>
          <p:cNvGrpSpPr/>
          <p:nvPr userDrawn="1"/>
        </p:nvGrpSpPr>
        <p:grpSpPr>
          <a:xfrm>
            <a:off x="9287700" y="234862"/>
            <a:ext cx="1886327" cy="373994"/>
            <a:chOff x="12383596" y="313150"/>
            <a:chExt cx="2515103" cy="498657"/>
          </a:xfrm>
        </p:grpSpPr>
        <p:sp>
          <p:nvSpPr>
            <p:cNvPr id="5" name="Овал 4">
              <a:extLst>
                <a:ext uri="{FF2B5EF4-FFF2-40B4-BE49-F238E27FC236}">
                  <a16:creationId xmlns="" xmlns:a16="http://schemas.microsoft.com/office/drawing/2014/main" id="{17CC3203-0189-7ED1-C3ED-7D31028CA707}"/>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 xmlns:a16="http://schemas.microsoft.com/office/drawing/2014/main" id="{5FE32FA8-EAD3-234D-A113-0F25C2FA8222}"/>
                </a:ext>
              </a:extLst>
            </p:cNvPr>
            <p:cNvSpPr txBox="1"/>
            <p:nvPr userDrawn="1"/>
          </p:nvSpPr>
          <p:spPr>
            <a:xfrm>
              <a:off x="12383596" y="586105"/>
              <a:ext cx="849547" cy="225702"/>
            </a:xfrm>
            <a:prstGeom prst="rect">
              <a:avLst/>
            </a:prstGeom>
            <a:noFill/>
          </p:spPr>
          <p:txBody>
            <a:bodyPr wrap="square" rtlCol="0">
              <a:spAutoFit/>
            </a:bodyPr>
            <a:lstStyle/>
            <a:p>
              <a:pPr algn="ctr"/>
              <a:r>
                <a:rPr lang="en-US" sz="500" dirty="0">
                  <a:solidFill>
                    <a:srgbClr val="282A2E"/>
                  </a:solidFill>
                </a:rPr>
                <a:t>54</a:t>
              </a:r>
              <a:r>
                <a:rPr lang="ru-RU" sz="500" dirty="0">
                  <a:solidFill>
                    <a:srgbClr val="282A2E"/>
                  </a:solidFill>
                </a:rPr>
                <a:t>/</a:t>
              </a:r>
              <a:r>
                <a:rPr lang="en-US" sz="500" dirty="0">
                  <a:solidFill>
                    <a:srgbClr val="282A2E"/>
                  </a:solidFill>
                </a:rPr>
                <a:t>4</a:t>
              </a:r>
              <a:r>
                <a:rPr lang="ru-RU" sz="500" dirty="0">
                  <a:solidFill>
                    <a:srgbClr val="282A2E"/>
                  </a:solidFill>
                </a:rPr>
                <a:t>9/</a:t>
              </a:r>
              <a:r>
                <a:rPr lang="en-US" sz="500" dirty="0">
                  <a:solidFill>
                    <a:srgbClr val="282A2E"/>
                  </a:solidFill>
                </a:rPr>
                <a:t>148</a:t>
              </a:r>
            </a:p>
          </p:txBody>
        </p:sp>
        <p:sp>
          <p:nvSpPr>
            <p:cNvPr id="7" name="Овал 6">
              <a:extLst>
                <a:ext uri="{FF2B5EF4-FFF2-40B4-BE49-F238E27FC236}">
                  <a16:creationId xmlns="" xmlns:a16="http://schemas.microsoft.com/office/drawing/2014/main" id="{20D800E7-B155-159A-F548-D7C83E4E6E9E}"/>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 xmlns:a16="http://schemas.microsoft.com/office/drawing/2014/main" id="{56F9185B-A5C5-3D6A-4454-4E97937439B9}"/>
                </a:ext>
              </a:extLst>
            </p:cNvPr>
            <p:cNvSpPr txBox="1"/>
            <p:nvPr userDrawn="1"/>
          </p:nvSpPr>
          <p:spPr>
            <a:xfrm>
              <a:off x="12919203" y="586105"/>
              <a:ext cx="849547" cy="225702"/>
            </a:xfrm>
            <a:prstGeom prst="rect">
              <a:avLst/>
            </a:prstGeom>
            <a:noFill/>
          </p:spPr>
          <p:txBody>
            <a:bodyPr wrap="square" rtlCol="0">
              <a:spAutoFit/>
            </a:bodyPr>
            <a:lstStyle/>
            <a:p>
              <a:pPr algn="ctr"/>
              <a:r>
                <a:rPr lang="ru-RU" sz="500" dirty="0">
                  <a:solidFill>
                    <a:srgbClr val="282A2E"/>
                  </a:solidFill>
                </a:rPr>
                <a:t>125/187/252</a:t>
              </a:r>
              <a:endParaRPr lang="en-US" sz="500" dirty="0">
                <a:solidFill>
                  <a:srgbClr val="282A2E"/>
                </a:solidFill>
              </a:endParaRPr>
            </a:p>
          </p:txBody>
        </p:sp>
        <p:sp>
          <p:nvSpPr>
            <p:cNvPr id="10" name="Овал 9">
              <a:extLst>
                <a:ext uri="{FF2B5EF4-FFF2-40B4-BE49-F238E27FC236}">
                  <a16:creationId xmlns="" xmlns:a16="http://schemas.microsoft.com/office/drawing/2014/main" id="{A6889D6D-40F5-AC17-F848-21A78ADE5A2C}"/>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 xmlns:a16="http://schemas.microsoft.com/office/drawing/2014/main" id="{6DA9C818-AC52-7EB2-7B19-450DA77DA114}"/>
                </a:ext>
              </a:extLst>
            </p:cNvPr>
            <p:cNvSpPr txBox="1"/>
            <p:nvPr userDrawn="1"/>
          </p:nvSpPr>
          <p:spPr>
            <a:xfrm>
              <a:off x="13490349" y="586105"/>
              <a:ext cx="849547" cy="225702"/>
            </a:xfrm>
            <a:prstGeom prst="rect">
              <a:avLst/>
            </a:prstGeom>
            <a:noFill/>
          </p:spPr>
          <p:txBody>
            <a:bodyPr wrap="square" rtlCol="0">
              <a:spAutoFit/>
            </a:bodyPr>
            <a:lstStyle/>
            <a:p>
              <a:pPr algn="ctr"/>
              <a:r>
                <a:rPr lang="ru-RU" sz="500" dirty="0">
                  <a:solidFill>
                    <a:srgbClr val="282A2E"/>
                  </a:solidFill>
                </a:rPr>
                <a:t>40/42/46</a:t>
              </a:r>
              <a:endParaRPr lang="en-US" sz="500" dirty="0">
                <a:solidFill>
                  <a:srgbClr val="282A2E"/>
                </a:solidFill>
              </a:endParaRPr>
            </a:p>
          </p:txBody>
        </p:sp>
        <p:sp>
          <p:nvSpPr>
            <p:cNvPr id="12" name="Овал 11">
              <a:extLst>
                <a:ext uri="{FF2B5EF4-FFF2-40B4-BE49-F238E27FC236}">
                  <a16:creationId xmlns="" xmlns:a16="http://schemas.microsoft.com/office/drawing/2014/main" id="{3715F572-20BB-5BD0-0D2D-06CE9A779443}"/>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 xmlns:a16="http://schemas.microsoft.com/office/drawing/2014/main" id="{D3AE3980-4DDF-E5B1-52D5-25F5663082CB}"/>
                </a:ext>
              </a:extLst>
            </p:cNvPr>
            <p:cNvSpPr txBox="1"/>
            <p:nvPr userDrawn="1"/>
          </p:nvSpPr>
          <p:spPr>
            <a:xfrm>
              <a:off x="14049152" y="586105"/>
              <a:ext cx="849547" cy="225702"/>
            </a:xfrm>
            <a:prstGeom prst="rect">
              <a:avLst/>
            </a:prstGeom>
            <a:noFill/>
          </p:spPr>
          <p:txBody>
            <a:bodyPr wrap="square" rtlCol="0">
              <a:spAutoFit/>
            </a:bodyPr>
            <a:lstStyle/>
            <a:p>
              <a:pPr algn="ctr"/>
              <a:r>
                <a:rPr lang="ru-RU" sz="500" dirty="0">
                  <a:solidFill>
                    <a:srgbClr val="282A2E"/>
                  </a:solidFill>
                </a:rPr>
                <a:t>255/255/255</a:t>
              </a:r>
              <a:endParaRPr lang="en-US" sz="500" dirty="0">
                <a:solidFill>
                  <a:srgbClr val="282A2E"/>
                </a:solidFill>
              </a:endParaRPr>
            </a:p>
          </p:txBody>
        </p:sp>
      </p:grpSp>
      <p:sp>
        <p:nvSpPr>
          <p:cNvPr id="14" name="TextBox 13">
            <a:extLst>
              <a:ext uri="{FF2B5EF4-FFF2-40B4-BE49-F238E27FC236}">
                <a16:creationId xmlns="" xmlns:a16="http://schemas.microsoft.com/office/drawing/2014/main" id="{2F1EF911-EDEB-8320-D4A5-96F861A64BEA}"/>
              </a:ext>
            </a:extLst>
          </p:cNvPr>
          <p:cNvSpPr txBox="1"/>
          <p:nvPr userDrawn="1"/>
        </p:nvSpPr>
        <p:spPr>
          <a:xfrm>
            <a:off x="9418517" y="589256"/>
            <a:ext cx="1397743" cy="196206"/>
          </a:xfrm>
          <a:prstGeom prst="rect">
            <a:avLst/>
          </a:prstGeom>
          <a:noFill/>
        </p:spPr>
        <p:txBody>
          <a:bodyPr wrap="square" lIns="68577" tIns="34289" rIns="68577" bIns="34289" rtlCol="0">
            <a:spAutoFit/>
          </a:bodyPr>
          <a:lstStyle/>
          <a:p>
            <a:r>
              <a:rPr lang="ru-RU" sz="800" b="1" dirty="0">
                <a:solidFill>
                  <a:srgbClr val="282A2E"/>
                </a:solidFill>
              </a:rPr>
              <a:t>Расширенная палитра</a:t>
            </a:r>
          </a:p>
        </p:txBody>
      </p:sp>
      <p:grpSp>
        <p:nvGrpSpPr>
          <p:cNvPr id="8" name="Группа 14">
            <a:extLst>
              <a:ext uri="{FF2B5EF4-FFF2-40B4-BE49-F238E27FC236}">
                <a16:creationId xmlns="" xmlns:a16="http://schemas.microsoft.com/office/drawing/2014/main" id="{B4B1E3F3-9A17-12BF-5073-09D2079E7519}"/>
              </a:ext>
            </a:extLst>
          </p:cNvPr>
          <p:cNvGrpSpPr/>
          <p:nvPr userDrawn="1"/>
        </p:nvGrpSpPr>
        <p:grpSpPr>
          <a:xfrm>
            <a:off x="9287698" y="820088"/>
            <a:ext cx="2720054" cy="732459"/>
            <a:chOff x="12383596" y="1093451"/>
            <a:chExt cx="3626739" cy="976612"/>
          </a:xfrm>
        </p:grpSpPr>
        <p:sp>
          <p:nvSpPr>
            <p:cNvPr id="16" name="Овал 15">
              <a:extLst>
                <a:ext uri="{FF2B5EF4-FFF2-40B4-BE49-F238E27FC236}">
                  <a16:creationId xmlns="" xmlns:a16="http://schemas.microsoft.com/office/drawing/2014/main" id="{EAB349F0-F5F7-85BB-F51B-3DEB35112D7E}"/>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 xmlns:a16="http://schemas.microsoft.com/office/drawing/2014/main" id="{0C89188E-6661-20CD-2016-A78E4F316B5A}"/>
                </a:ext>
              </a:extLst>
            </p:cNvPr>
            <p:cNvSpPr txBox="1"/>
            <p:nvPr userDrawn="1"/>
          </p:nvSpPr>
          <p:spPr>
            <a:xfrm>
              <a:off x="12383596" y="1366406"/>
              <a:ext cx="849547" cy="225703"/>
            </a:xfrm>
            <a:prstGeom prst="rect">
              <a:avLst/>
            </a:prstGeom>
            <a:noFill/>
          </p:spPr>
          <p:txBody>
            <a:bodyPr wrap="square" rtlCol="0">
              <a:spAutoFit/>
            </a:bodyPr>
            <a:lstStyle/>
            <a:p>
              <a:pPr algn="ctr"/>
              <a:r>
                <a:rPr lang="ru-RU" sz="500" dirty="0">
                  <a:solidFill>
                    <a:srgbClr val="282A2E"/>
                  </a:solidFill>
                </a:rPr>
                <a:t>52/111/194</a:t>
              </a:r>
              <a:endParaRPr lang="en-US" sz="500" dirty="0">
                <a:solidFill>
                  <a:srgbClr val="282A2E"/>
                </a:solidFill>
              </a:endParaRPr>
            </a:p>
          </p:txBody>
        </p:sp>
        <p:sp>
          <p:nvSpPr>
            <p:cNvPr id="18" name="Овал 17">
              <a:extLst>
                <a:ext uri="{FF2B5EF4-FFF2-40B4-BE49-F238E27FC236}">
                  <a16:creationId xmlns="" xmlns:a16="http://schemas.microsoft.com/office/drawing/2014/main" id="{2567468B-53DF-D4B9-C030-496BD732D474}"/>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 xmlns:a16="http://schemas.microsoft.com/office/drawing/2014/main" id="{0A2ABFDD-EAA8-8B57-828A-57994B742642}"/>
                </a:ext>
              </a:extLst>
            </p:cNvPr>
            <p:cNvSpPr txBox="1"/>
            <p:nvPr userDrawn="1"/>
          </p:nvSpPr>
          <p:spPr>
            <a:xfrm>
              <a:off x="12919203" y="1366406"/>
              <a:ext cx="849547" cy="225703"/>
            </a:xfrm>
            <a:prstGeom prst="rect">
              <a:avLst/>
            </a:prstGeom>
            <a:noFill/>
          </p:spPr>
          <p:txBody>
            <a:bodyPr wrap="square" rtlCol="0">
              <a:spAutoFit/>
            </a:bodyPr>
            <a:lstStyle/>
            <a:p>
              <a:pPr algn="ctr"/>
              <a:r>
                <a:rPr lang="ru-RU" sz="500" dirty="0">
                  <a:solidFill>
                    <a:srgbClr val="282A2E"/>
                  </a:solidFill>
                </a:rPr>
                <a:t>131/131/131</a:t>
              </a:r>
              <a:endParaRPr lang="en-US" sz="500" dirty="0">
                <a:solidFill>
                  <a:srgbClr val="282A2E"/>
                </a:solidFill>
              </a:endParaRPr>
            </a:p>
          </p:txBody>
        </p:sp>
        <p:sp>
          <p:nvSpPr>
            <p:cNvPr id="20" name="Овал 19">
              <a:extLst>
                <a:ext uri="{FF2B5EF4-FFF2-40B4-BE49-F238E27FC236}">
                  <a16:creationId xmlns="" xmlns:a16="http://schemas.microsoft.com/office/drawing/2014/main" id="{65E19001-9A04-2E7F-5607-9CDA81F7F134}"/>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extLst>
                <a:ext uri="{FF2B5EF4-FFF2-40B4-BE49-F238E27FC236}">
                  <a16:creationId xmlns="" xmlns:a16="http://schemas.microsoft.com/office/drawing/2014/main" id="{D2029E1B-651D-BDC4-37CB-10154A56F4EC}"/>
                </a:ext>
              </a:extLst>
            </p:cNvPr>
            <p:cNvSpPr txBox="1"/>
            <p:nvPr userDrawn="1"/>
          </p:nvSpPr>
          <p:spPr>
            <a:xfrm>
              <a:off x="13490349" y="1366406"/>
              <a:ext cx="849547" cy="225703"/>
            </a:xfrm>
            <a:prstGeom prst="rect">
              <a:avLst/>
            </a:prstGeom>
            <a:noFill/>
          </p:spPr>
          <p:txBody>
            <a:bodyPr wrap="square" rtlCol="0">
              <a:spAutoFit/>
            </a:bodyPr>
            <a:lstStyle/>
            <a:p>
              <a:pPr algn="ctr"/>
              <a:r>
                <a:rPr lang="ru-RU" sz="500" dirty="0">
                  <a:solidFill>
                    <a:srgbClr val="282A2E"/>
                  </a:solidFill>
                </a:rPr>
                <a:t>191/191/191</a:t>
              </a:r>
              <a:endParaRPr lang="en-US" sz="500" dirty="0">
                <a:solidFill>
                  <a:srgbClr val="282A2E"/>
                </a:solidFill>
              </a:endParaRPr>
            </a:p>
          </p:txBody>
        </p:sp>
        <p:sp>
          <p:nvSpPr>
            <p:cNvPr id="22" name="Овал 21">
              <a:extLst>
                <a:ext uri="{FF2B5EF4-FFF2-40B4-BE49-F238E27FC236}">
                  <a16:creationId xmlns="" xmlns:a16="http://schemas.microsoft.com/office/drawing/2014/main" id="{5B13E6AA-5AE2-FF97-FE85-D774D156EFE3}"/>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 xmlns:a16="http://schemas.microsoft.com/office/drawing/2014/main" id="{F9B1F2D3-577B-A094-6182-61DE27D4AF1B}"/>
                </a:ext>
              </a:extLst>
            </p:cNvPr>
            <p:cNvSpPr txBox="1"/>
            <p:nvPr userDrawn="1"/>
          </p:nvSpPr>
          <p:spPr>
            <a:xfrm>
              <a:off x="14049152" y="1366406"/>
              <a:ext cx="849547" cy="225703"/>
            </a:xfrm>
            <a:prstGeom prst="rect">
              <a:avLst/>
            </a:prstGeom>
            <a:noFill/>
          </p:spPr>
          <p:txBody>
            <a:bodyPr wrap="square" rtlCol="0">
              <a:spAutoFit/>
            </a:bodyPr>
            <a:lstStyle/>
            <a:p>
              <a:pPr algn="ctr"/>
              <a:r>
                <a:rPr lang="ru-RU" sz="500" dirty="0">
                  <a:solidFill>
                    <a:srgbClr val="282A2E"/>
                  </a:solidFill>
                </a:rPr>
                <a:t>227/104/70</a:t>
              </a:r>
              <a:endParaRPr lang="en-US" sz="500" dirty="0">
                <a:solidFill>
                  <a:srgbClr val="282A2E"/>
                </a:solidFill>
              </a:endParaRPr>
            </a:p>
          </p:txBody>
        </p:sp>
        <p:sp>
          <p:nvSpPr>
            <p:cNvPr id="24" name="Овал 23">
              <a:extLst>
                <a:ext uri="{FF2B5EF4-FFF2-40B4-BE49-F238E27FC236}">
                  <a16:creationId xmlns="" xmlns:a16="http://schemas.microsoft.com/office/drawing/2014/main" id="{050C7B38-311D-6128-51DD-7F536AE920B3}"/>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 xmlns:a16="http://schemas.microsoft.com/office/drawing/2014/main" id="{E22C8BB8-CBF8-3DE8-892D-8A66DF63F666}"/>
                </a:ext>
              </a:extLst>
            </p:cNvPr>
            <p:cNvSpPr txBox="1"/>
            <p:nvPr userDrawn="1"/>
          </p:nvSpPr>
          <p:spPr>
            <a:xfrm>
              <a:off x="14602342" y="1366406"/>
              <a:ext cx="849547" cy="225703"/>
            </a:xfrm>
            <a:prstGeom prst="rect">
              <a:avLst/>
            </a:prstGeom>
            <a:noFill/>
          </p:spPr>
          <p:txBody>
            <a:bodyPr wrap="square" rtlCol="0">
              <a:spAutoFit/>
            </a:bodyPr>
            <a:lstStyle/>
            <a:p>
              <a:pPr algn="ctr"/>
              <a:r>
                <a:rPr lang="ru-RU" sz="500" dirty="0">
                  <a:solidFill>
                    <a:srgbClr val="282A2E"/>
                  </a:solidFill>
                </a:rPr>
                <a:t>255/169/112</a:t>
              </a:r>
              <a:endParaRPr lang="en-US" sz="500" dirty="0">
                <a:solidFill>
                  <a:srgbClr val="282A2E"/>
                </a:solidFill>
              </a:endParaRPr>
            </a:p>
          </p:txBody>
        </p:sp>
        <p:sp>
          <p:nvSpPr>
            <p:cNvPr id="26" name="Овал 25">
              <a:extLst>
                <a:ext uri="{FF2B5EF4-FFF2-40B4-BE49-F238E27FC236}">
                  <a16:creationId xmlns="" xmlns:a16="http://schemas.microsoft.com/office/drawing/2014/main" id="{E86A5DC8-819D-5751-B42E-513365022665}"/>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extLst>
                <a:ext uri="{FF2B5EF4-FFF2-40B4-BE49-F238E27FC236}">
                  <a16:creationId xmlns="" xmlns:a16="http://schemas.microsoft.com/office/drawing/2014/main" id="{24C3FAF3-631A-3C67-FB6C-D0A11FE5475B}"/>
                </a:ext>
              </a:extLst>
            </p:cNvPr>
            <p:cNvSpPr txBox="1"/>
            <p:nvPr userDrawn="1"/>
          </p:nvSpPr>
          <p:spPr>
            <a:xfrm>
              <a:off x="15160788" y="1366406"/>
              <a:ext cx="849547" cy="225703"/>
            </a:xfrm>
            <a:prstGeom prst="rect">
              <a:avLst/>
            </a:prstGeom>
            <a:noFill/>
          </p:spPr>
          <p:txBody>
            <a:bodyPr wrap="square" rtlCol="0">
              <a:spAutoFit/>
            </a:bodyPr>
            <a:lstStyle/>
            <a:p>
              <a:pPr algn="ctr"/>
              <a:r>
                <a:rPr lang="ru-RU" sz="500" dirty="0">
                  <a:solidFill>
                    <a:srgbClr val="282A2E"/>
                  </a:solidFill>
                </a:rPr>
                <a:t>255/215/172</a:t>
              </a:r>
              <a:endParaRPr lang="en-US" sz="500" dirty="0">
                <a:solidFill>
                  <a:srgbClr val="282A2E"/>
                </a:solidFill>
              </a:endParaRPr>
            </a:p>
          </p:txBody>
        </p:sp>
        <p:sp>
          <p:nvSpPr>
            <p:cNvPr id="28" name="Овал 27">
              <a:extLst>
                <a:ext uri="{FF2B5EF4-FFF2-40B4-BE49-F238E27FC236}">
                  <a16:creationId xmlns="" xmlns:a16="http://schemas.microsoft.com/office/drawing/2014/main" id="{772F8F28-DE63-00FE-2E03-DC549EEF4A4D}"/>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a:extLst>
                <a:ext uri="{FF2B5EF4-FFF2-40B4-BE49-F238E27FC236}">
                  <a16:creationId xmlns="" xmlns:a16="http://schemas.microsoft.com/office/drawing/2014/main" id="{A63EA359-5818-9AD2-3A95-3F3B326A73DB}"/>
                </a:ext>
              </a:extLst>
            </p:cNvPr>
            <p:cNvSpPr txBox="1"/>
            <p:nvPr userDrawn="1"/>
          </p:nvSpPr>
          <p:spPr>
            <a:xfrm>
              <a:off x="12383596" y="1844360"/>
              <a:ext cx="849547" cy="225703"/>
            </a:xfrm>
            <a:prstGeom prst="rect">
              <a:avLst/>
            </a:prstGeom>
            <a:noFill/>
          </p:spPr>
          <p:txBody>
            <a:bodyPr wrap="square" rtlCol="0">
              <a:spAutoFit/>
            </a:bodyPr>
            <a:lstStyle/>
            <a:p>
              <a:pPr algn="ctr"/>
              <a:r>
                <a:rPr lang="ru-RU" sz="500" dirty="0">
                  <a:solidFill>
                    <a:srgbClr val="282A2E"/>
                  </a:solidFill>
                </a:rPr>
                <a:t>87/140/123</a:t>
              </a:r>
              <a:endParaRPr lang="en-US" sz="500" dirty="0">
                <a:solidFill>
                  <a:srgbClr val="282A2E"/>
                </a:solidFill>
              </a:endParaRPr>
            </a:p>
          </p:txBody>
        </p:sp>
        <p:sp>
          <p:nvSpPr>
            <p:cNvPr id="30" name="Овал 29">
              <a:extLst>
                <a:ext uri="{FF2B5EF4-FFF2-40B4-BE49-F238E27FC236}">
                  <a16:creationId xmlns="" xmlns:a16="http://schemas.microsoft.com/office/drawing/2014/main" id="{987E4497-3285-226B-A9CB-095FC71D6EB1}"/>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 xmlns:a16="http://schemas.microsoft.com/office/drawing/2014/main" id="{D2A33997-BBC5-B959-C225-55AD9E972A76}"/>
                </a:ext>
              </a:extLst>
            </p:cNvPr>
            <p:cNvSpPr txBox="1"/>
            <p:nvPr userDrawn="1"/>
          </p:nvSpPr>
          <p:spPr>
            <a:xfrm>
              <a:off x="12919203" y="1844360"/>
              <a:ext cx="849547" cy="225703"/>
            </a:xfrm>
            <a:prstGeom prst="rect">
              <a:avLst/>
            </a:prstGeom>
            <a:noFill/>
          </p:spPr>
          <p:txBody>
            <a:bodyPr wrap="square" rtlCol="0">
              <a:spAutoFit/>
            </a:bodyPr>
            <a:lstStyle/>
            <a:p>
              <a:pPr algn="ctr"/>
              <a:r>
                <a:rPr lang="ru-RU" sz="500" dirty="0">
                  <a:solidFill>
                    <a:srgbClr val="282A2E"/>
                  </a:solidFill>
                </a:rPr>
                <a:t>70/170/152</a:t>
              </a:r>
              <a:endParaRPr lang="en-US" sz="500" dirty="0">
                <a:solidFill>
                  <a:srgbClr val="282A2E"/>
                </a:solidFill>
              </a:endParaRPr>
            </a:p>
          </p:txBody>
        </p:sp>
        <p:sp>
          <p:nvSpPr>
            <p:cNvPr id="32" name="Овал 31">
              <a:extLst>
                <a:ext uri="{FF2B5EF4-FFF2-40B4-BE49-F238E27FC236}">
                  <a16:creationId xmlns="" xmlns:a16="http://schemas.microsoft.com/office/drawing/2014/main" id="{7AA4570F-E461-A646-507B-534F4F40FACD}"/>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a:extLst>
                <a:ext uri="{FF2B5EF4-FFF2-40B4-BE49-F238E27FC236}">
                  <a16:creationId xmlns="" xmlns:a16="http://schemas.microsoft.com/office/drawing/2014/main" id="{EFFEF905-4E08-3299-7E3D-D1DC0F4AB30F}"/>
                </a:ext>
              </a:extLst>
            </p:cNvPr>
            <p:cNvSpPr txBox="1"/>
            <p:nvPr userDrawn="1"/>
          </p:nvSpPr>
          <p:spPr>
            <a:xfrm>
              <a:off x="13490349" y="1844360"/>
              <a:ext cx="849547" cy="225703"/>
            </a:xfrm>
            <a:prstGeom prst="rect">
              <a:avLst/>
            </a:prstGeom>
            <a:noFill/>
          </p:spPr>
          <p:txBody>
            <a:bodyPr wrap="square" rtlCol="0">
              <a:spAutoFit/>
            </a:bodyPr>
            <a:lstStyle/>
            <a:p>
              <a:pPr algn="ctr"/>
              <a:r>
                <a:rPr lang="ru-RU" sz="500" dirty="0">
                  <a:solidFill>
                    <a:srgbClr val="282A2E"/>
                  </a:solidFill>
                </a:rPr>
                <a:t>161/220/188</a:t>
              </a:r>
              <a:endParaRPr lang="en-US" sz="500" dirty="0">
                <a:solidFill>
                  <a:srgbClr val="282A2E"/>
                </a:solidFill>
              </a:endParaRPr>
            </a:p>
          </p:txBody>
        </p:sp>
      </p:grpSp>
      <p:sp>
        <p:nvSpPr>
          <p:cNvPr id="34" name="TextBox 33">
            <a:extLst>
              <a:ext uri="{FF2B5EF4-FFF2-40B4-BE49-F238E27FC236}">
                <a16:creationId xmlns="" xmlns:a16="http://schemas.microsoft.com/office/drawing/2014/main" id="{CCC02871-7CD2-47A2-B947-94D01554BDBE}"/>
              </a:ext>
            </a:extLst>
          </p:cNvPr>
          <p:cNvSpPr txBox="1"/>
          <p:nvPr userDrawn="1"/>
        </p:nvSpPr>
        <p:spPr>
          <a:xfrm>
            <a:off x="9405772" y="2742101"/>
            <a:ext cx="2056843" cy="323164"/>
          </a:xfrm>
          <a:prstGeom prst="rect">
            <a:avLst/>
          </a:prstGeom>
          <a:noFill/>
        </p:spPr>
        <p:txBody>
          <a:bodyPr wrap="square" lIns="68577" tIns="34289" rIns="68577" bIns="34289" rtlCol="0">
            <a:spAutoFit/>
          </a:bodyPr>
          <a:lstStyle/>
          <a:p>
            <a:r>
              <a:rPr lang="ru-RU" sz="800" b="1" dirty="0">
                <a:solidFill>
                  <a:srgbClr val="282A2E"/>
                </a:solidFill>
              </a:rPr>
              <a:t>Дополнительная расширенная палитра</a:t>
            </a:r>
          </a:p>
        </p:txBody>
      </p:sp>
      <p:grpSp>
        <p:nvGrpSpPr>
          <p:cNvPr id="15" name="Группа 34">
            <a:extLst>
              <a:ext uri="{FF2B5EF4-FFF2-40B4-BE49-F238E27FC236}">
                <a16:creationId xmlns="" xmlns:a16="http://schemas.microsoft.com/office/drawing/2014/main" id="{99230FA9-4A67-A350-603C-B6AD5BF787B0}"/>
              </a:ext>
            </a:extLst>
          </p:cNvPr>
          <p:cNvGrpSpPr/>
          <p:nvPr userDrawn="1"/>
        </p:nvGrpSpPr>
        <p:grpSpPr>
          <a:xfrm>
            <a:off x="9287698" y="2972933"/>
            <a:ext cx="2720054" cy="763693"/>
            <a:chOff x="12383596" y="3963908"/>
            <a:chExt cx="3626739" cy="1018257"/>
          </a:xfrm>
        </p:grpSpPr>
        <p:sp>
          <p:nvSpPr>
            <p:cNvPr id="36" name="Овал 35">
              <a:extLst>
                <a:ext uri="{FF2B5EF4-FFF2-40B4-BE49-F238E27FC236}">
                  <a16:creationId xmlns="" xmlns:a16="http://schemas.microsoft.com/office/drawing/2014/main" id="{788F0FFC-CE35-A75B-981C-E3BDD328178E}"/>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a:extLst>
                <a:ext uri="{FF2B5EF4-FFF2-40B4-BE49-F238E27FC236}">
                  <a16:creationId xmlns="" xmlns:a16="http://schemas.microsoft.com/office/drawing/2014/main" id="{E0D4C50E-E2A6-954D-82A6-CF39E7A96CC6}"/>
                </a:ext>
              </a:extLst>
            </p:cNvPr>
            <p:cNvSpPr txBox="1"/>
            <p:nvPr userDrawn="1"/>
          </p:nvSpPr>
          <p:spPr>
            <a:xfrm>
              <a:off x="12383596" y="4236863"/>
              <a:ext cx="849547" cy="225703"/>
            </a:xfrm>
            <a:prstGeom prst="rect">
              <a:avLst/>
            </a:prstGeom>
            <a:noFill/>
          </p:spPr>
          <p:txBody>
            <a:bodyPr wrap="square" rtlCol="0">
              <a:spAutoFit/>
            </a:bodyPr>
            <a:lstStyle/>
            <a:p>
              <a:pPr algn="ctr"/>
              <a:r>
                <a:rPr lang="ru-RU" sz="500" dirty="0">
                  <a:solidFill>
                    <a:srgbClr val="282A2E"/>
                  </a:solidFill>
                </a:rPr>
                <a:t>156/54/103</a:t>
              </a:r>
              <a:endParaRPr lang="en-US" sz="500" dirty="0">
                <a:solidFill>
                  <a:srgbClr val="282A2E"/>
                </a:solidFill>
              </a:endParaRPr>
            </a:p>
          </p:txBody>
        </p:sp>
        <p:sp>
          <p:nvSpPr>
            <p:cNvPr id="38" name="Овал 37">
              <a:extLst>
                <a:ext uri="{FF2B5EF4-FFF2-40B4-BE49-F238E27FC236}">
                  <a16:creationId xmlns="" xmlns:a16="http://schemas.microsoft.com/office/drawing/2014/main" id="{A265F6B2-D1FC-78DD-B1E7-0D8F2DE25D98}"/>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a:extLst>
                <a:ext uri="{FF2B5EF4-FFF2-40B4-BE49-F238E27FC236}">
                  <a16:creationId xmlns="" xmlns:a16="http://schemas.microsoft.com/office/drawing/2014/main" id="{4022AA87-8D54-7F5C-1A33-5DD61983877C}"/>
                </a:ext>
              </a:extLst>
            </p:cNvPr>
            <p:cNvSpPr txBox="1"/>
            <p:nvPr userDrawn="1"/>
          </p:nvSpPr>
          <p:spPr>
            <a:xfrm>
              <a:off x="12919203" y="4236863"/>
              <a:ext cx="849547" cy="225703"/>
            </a:xfrm>
            <a:prstGeom prst="rect">
              <a:avLst/>
            </a:prstGeom>
            <a:noFill/>
          </p:spPr>
          <p:txBody>
            <a:bodyPr wrap="square" rtlCol="0">
              <a:spAutoFit/>
            </a:bodyPr>
            <a:lstStyle/>
            <a:p>
              <a:pPr algn="ctr"/>
              <a:r>
                <a:rPr lang="ru-RU" sz="500" dirty="0">
                  <a:solidFill>
                    <a:srgbClr val="282A2E"/>
                  </a:solidFill>
                </a:rPr>
                <a:t>172/98/120</a:t>
              </a:r>
              <a:endParaRPr lang="en-US" sz="500" dirty="0">
                <a:solidFill>
                  <a:srgbClr val="282A2E"/>
                </a:solidFill>
              </a:endParaRPr>
            </a:p>
          </p:txBody>
        </p:sp>
        <p:sp>
          <p:nvSpPr>
            <p:cNvPr id="40" name="Овал 39">
              <a:extLst>
                <a:ext uri="{FF2B5EF4-FFF2-40B4-BE49-F238E27FC236}">
                  <a16:creationId xmlns="" xmlns:a16="http://schemas.microsoft.com/office/drawing/2014/main" id="{DACBA6F4-3887-DA95-AB8A-8BAF910CA869}"/>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a:extLst>
                <a:ext uri="{FF2B5EF4-FFF2-40B4-BE49-F238E27FC236}">
                  <a16:creationId xmlns="" xmlns:a16="http://schemas.microsoft.com/office/drawing/2014/main" id="{0282F4A3-19DB-8B0D-E18C-1FD14C98B423}"/>
                </a:ext>
              </a:extLst>
            </p:cNvPr>
            <p:cNvSpPr txBox="1"/>
            <p:nvPr userDrawn="1"/>
          </p:nvSpPr>
          <p:spPr>
            <a:xfrm>
              <a:off x="13490349" y="4236863"/>
              <a:ext cx="849547" cy="225703"/>
            </a:xfrm>
            <a:prstGeom prst="rect">
              <a:avLst/>
            </a:prstGeom>
            <a:noFill/>
          </p:spPr>
          <p:txBody>
            <a:bodyPr wrap="square" rtlCol="0">
              <a:spAutoFit/>
            </a:bodyPr>
            <a:lstStyle/>
            <a:p>
              <a:pPr algn="ctr"/>
              <a:r>
                <a:rPr lang="ru-RU" sz="500" dirty="0">
                  <a:solidFill>
                    <a:srgbClr val="282A2E"/>
                  </a:solidFill>
                </a:rPr>
                <a:t>208/139/164</a:t>
              </a:r>
              <a:endParaRPr lang="en-US" sz="500" dirty="0">
                <a:solidFill>
                  <a:srgbClr val="282A2E"/>
                </a:solidFill>
              </a:endParaRPr>
            </a:p>
          </p:txBody>
        </p:sp>
        <p:sp>
          <p:nvSpPr>
            <p:cNvPr id="42" name="Овал 41">
              <a:extLst>
                <a:ext uri="{FF2B5EF4-FFF2-40B4-BE49-F238E27FC236}">
                  <a16:creationId xmlns="" xmlns:a16="http://schemas.microsoft.com/office/drawing/2014/main" id="{C237519B-D07C-BC87-972F-1A89955C120B}"/>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a:extLst>
                <a:ext uri="{FF2B5EF4-FFF2-40B4-BE49-F238E27FC236}">
                  <a16:creationId xmlns="" xmlns:a16="http://schemas.microsoft.com/office/drawing/2014/main" id="{811E9494-A80E-4954-A36D-BDA89B218DBA}"/>
                </a:ext>
              </a:extLst>
            </p:cNvPr>
            <p:cNvSpPr txBox="1"/>
            <p:nvPr userDrawn="1"/>
          </p:nvSpPr>
          <p:spPr>
            <a:xfrm>
              <a:off x="14049152" y="4236863"/>
              <a:ext cx="849547" cy="225703"/>
            </a:xfrm>
            <a:prstGeom prst="rect">
              <a:avLst/>
            </a:prstGeom>
            <a:noFill/>
          </p:spPr>
          <p:txBody>
            <a:bodyPr wrap="square" rtlCol="0">
              <a:spAutoFit/>
            </a:bodyPr>
            <a:lstStyle/>
            <a:p>
              <a:pPr algn="ctr"/>
              <a:r>
                <a:rPr lang="ru-RU" sz="500" dirty="0">
                  <a:solidFill>
                    <a:srgbClr val="282A2E"/>
                  </a:solidFill>
                </a:rPr>
                <a:t>222/204/8</a:t>
              </a:r>
              <a:endParaRPr lang="en-US" sz="500" dirty="0">
                <a:solidFill>
                  <a:srgbClr val="282A2E"/>
                </a:solidFill>
              </a:endParaRPr>
            </a:p>
          </p:txBody>
        </p:sp>
        <p:sp>
          <p:nvSpPr>
            <p:cNvPr id="44" name="Овал 43">
              <a:extLst>
                <a:ext uri="{FF2B5EF4-FFF2-40B4-BE49-F238E27FC236}">
                  <a16:creationId xmlns="" xmlns:a16="http://schemas.microsoft.com/office/drawing/2014/main" id="{944F1FA7-F55F-227C-78D1-9C5C52FEDECE}"/>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a:extLst>
                <a:ext uri="{FF2B5EF4-FFF2-40B4-BE49-F238E27FC236}">
                  <a16:creationId xmlns="" xmlns:a16="http://schemas.microsoft.com/office/drawing/2014/main" id="{12EF55B4-2C5E-6C24-782E-2B006424C96E}"/>
                </a:ext>
              </a:extLst>
            </p:cNvPr>
            <p:cNvSpPr txBox="1"/>
            <p:nvPr userDrawn="1"/>
          </p:nvSpPr>
          <p:spPr>
            <a:xfrm>
              <a:off x="14602342" y="4236863"/>
              <a:ext cx="849547" cy="225703"/>
            </a:xfrm>
            <a:prstGeom prst="rect">
              <a:avLst/>
            </a:prstGeom>
            <a:noFill/>
          </p:spPr>
          <p:txBody>
            <a:bodyPr wrap="square" rtlCol="0">
              <a:spAutoFit/>
            </a:bodyPr>
            <a:lstStyle/>
            <a:p>
              <a:pPr algn="ctr"/>
              <a:r>
                <a:rPr lang="ru-RU" sz="500" dirty="0">
                  <a:solidFill>
                    <a:srgbClr val="282A2E"/>
                  </a:solidFill>
                </a:rPr>
                <a:t>208/222/84</a:t>
              </a:r>
              <a:endParaRPr lang="en-US" sz="500" dirty="0">
                <a:solidFill>
                  <a:srgbClr val="282A2E"/>
                </a:solidFill>
              </a:endParaRPr>
            </a:p>
          </p:txBody>
        </p:sp>
        <p:sp>
          <p:nvSpPr>
            <p:cNvPr id="46" name="Овал 45">
              <a:extLst>
                <a:ext uri="{FF2B5EF4-FFF2-40B4-BE49-F238E27FC236}">
                  <a16:creationId xmlns="" xmlns:a16="http://schemas.microsoft.com/office/drawing/2014/main" id="{06495D6F-5519-CB4B-DAA7-8D8AF233AD0F}"/>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TextBox 46">
              <a:extLst>
                <a:ext uri="{FF2B5EF4-FFF2-40B4-BE49-F238E27FC236}">
                  <a16:creationId xmlns="" xmlns:a16="http://schemas.microsoft.com/office/drawing/2014/main" id="{E651F3BD-04B9-51DD-253C-75CA793616BE}"/>
                </a:ext>
              </a:extLst>
            </p:cNvPr>
            <p:cNvSpPr txBox="1"/>
            <p:nvPr userDrawn="1"/>
          </p:nvSpPr>
          <p:spPr>
            <a:xfrm>
              <a:off x="15160788" y="4236863"/>
              <a:ext cx="849547" cy="225703"/>
            </a:xfrm>
            <a:prstGeom prst="rect">
              <a:avLst/>
            </a:prstGeom>
            <a:noFill/>
          </p:spPr>
          <p:txBody>
            <a:bodyPr wrap="square" rtlCol="0">
              <a:spAutoFit/>
            </a:bodyPr>
            <a:lstStyle/>
            <a:p>
              <a:pPr algn="ctr"/>
              <a:r>
                <a:rPr lang="ru-RU" sz="500" dirty="0">
                  <a:solidFill>
                    <a:srgbClr val="282A2E"/>
                  </a:solidFill>
                </a:rPr>
                <a:t>230/237/133</a:t>
              </a:r>
              <a:endParaRPr lang="en-US" sz="500" dirty="0">
                <a:solidFill>
                  <a:srgbClr val="282A2E"/>
                </a:solidFill>
              </a:endParaRPr>
            </a:p>
          </p:txBody>
        </p:sp>
        <p:sp>
          <p:nvSpPr>
            <p:cNvPr id="48" name="Овал 47">
              <a:extLst>
                <a:ext uri="{FF2B5EF4-FFF2-40B4-BE49-F238E27FC236}">
                  <a16:creationId xmlns="" xmlns:a16="http://schemas.microsoft.com/office/drawing/2014/main" id="{FAA3288E-53EF-77DE-CE52-35751107D07D}"/>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a:extLst>
                <a:ext uri="{FF2B5EF4-FFF2-40B4-BE49-F238E27FC236}">
                  <a16:creationId xmlns="" xmlns:a16="http://schemas.microsoft.com/office/drawing/2014/main" id="{9746BD2D-D928-40F3-4222-6C2A7AD7631F}"/>
                </a:ext>
              </a:extLst>
            </p:cNvPr>
            <p:cNvSpPr txBox="1"/>
            <p:nvPr userDrawn="1"/>
          </p:nvSpPr>
          <p:spPr>
            <a:xfrm>
              <a:off x="12383596" y="4756462"/>
              <a:ext cx="849547" cy="225703"/>
            </a:xfrm>
            <a:prstGeom prst="rect">
              <a:avLst/>
            </a:prstGeom>
            <a:noFill/>
          </p:spPr>
          <p:txBody>
            <a:bodyPr wrap="square" rtlCol="0">
              <a:spAutoFit/>
            </a:bodyPr>
            <a:lstStyle/>
            <a:p>
              <a:pPr algn="ctr"/>
              <a:r>
                <a:rPr lang="ru-RU" sz="500" dirty="0">
                  <a:solidFill>
                    <a:srgbClr val="282A2E"/>
                  </a:solidFill>
                </a:rPr>
                <a:t>96/55/158</a:t>
              </a:r>
              <a:endParaRPr lang="en-US" sz="500" dirty="0">
                <a:solidFill>
                  <a:srgbClr val="282A2E"/>
                </a:solidFill>
              </a:endParaRPr>
            </a:p>
          </p:txBody>
        </p:sp>
        <p:sp>
          <p:nvSpPr>
            <p:cNvPr id="50" name="Овал 49">
              <a:extLst>
                <a:ext uri="{FF2B5EF4-FFF2-40B4-BE49-F238E27FC236}">
                  <a16:creationId xmlns="" xmlns:a16="http://schemas.microsoft.com/office/drawing/2014/main" id="{86C93773-B78E-98DB-D896-2F28516BD76B}"/>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a:extLst>
                <a:ext uri="{FF2B5EF4-FFF2-40B4-BE49-F238E27FC236}">
                  <a16:creationId xmlns="" xmlns:a16="http://schemas.microsoft.com/office/drawing/2014/main" id="{ABA926DA-0215-245D-07FA-FE7A3BE82D30}"/>
                </a:ext>
              </a:extLst>
            </p:cNvPr>
            <p:cNvSpPr txBox="1"/>
            <p:nvPr userDrawn="1"/>
          </p:nvSpPr>
          <p:spPr>
            <a:xfrm>
              <a:off x="12919203" y="4756462"/>
              <a:ext cx="849547" cy="225703"/>
            </a:xfrm>
            <a:prstGeom prst="rect">
              <a:avLst/>
            </a:prstGeom>
            <a:noFill/>
          </p:spPr>
          <p:txBody>
            <a:bodyPr wrap="square" rtlCol="0">
              <a:spAutoFit/>
            </a:bodyPr>
            <a:lstStyle/>
            <a:p>
              <a:pPr algn="ctr"/>
              <a:r>
                <a:rPr lang="ru-RU" sz="500" dirty="0">
                  <a:solidFill>
                    <a:srgbClr val="282A2E"/>
                  </a:solidFill>
                </a:rPr>
                <a:t>137/108/196</a:t>
              </a:r>
              <a:endParaRPr lang="en-US" sz="500" dirty="0">
                <a:solidFill>
                  <a:srgbClr val="282A2E"/>
                </a:solidFill>
              </a:endParaRPr>
            </a:p>
          </p:txBody>
        </p:sp>
        <p:sp>
          <p:nvSpPr>
            <p:cNvPr id="52" name="Овал 51">
              <a:extLst>
                <a:ext uri="{FF2B5EF4-FFF2-40B4-BE49-F238E27FC236}">
                  <a16:creationId xmlns="" xmlns:a16="http://schemas.microsoft.com/office/drawing/2014/main" id="{29DE9CA8-76E8-70D6-AA7D-573FB8F95AF3}"/>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a:extLst>
                <a:ext uri="{FF2B5EF4-FFF2-40B4-BE49-F238E27FC236}">
                  <a16:creationId xmlns="" xmlns:a16="http://schemas.microsoft.com/office/drawing/2014/main" id="{F8BC91A8-6BD6-BE1E-775B-5E63506D3347}"/>
                </a:ext>
              </a:extLst>
            </p:cNvPr>
            <p:cNvSpPr txBox="1"/>
            <p:nvPr userDrawn="1"/>
          </p:nvSpPr>
          <p:spPr>
            <a:xfrm>
              <a:off x="13490349" y="4756462"/>
              <a:ext cx="849547" cy="225703"/>
            </a:xfrm>
            <a:prstGeom prst="rect">
              <a:avLst/>
            </a:prstGeom>
            <a:noFill/>
          </p:spPr>
          <p:txBody>
            <a:bodyPr wrap="square" rtlCol="0">
              <a:spAutoFit/>
            </a:bodyPr>
            <a:lstStyle/>
            <a:p>
              <a:pPr algn="ctr"/>
              <a:r>
                <a:rPr lang="ru-RU" sz="500" dirty="0">
                  <a:solidFill>
                    <a:srgbClr val="282A2E"/>
                  </a:solidFill>
                </a:rPr>
                <a:t>184/158/255</a:t>
              </a:r>
              <a:endParaRPr lang="en-US" sz="500" dirty="0">
                <a:solidFill>
                  <a:srgbClr val="282A2E"/>
                </a:solidFill>
              </a:endParaRPr>
            </a:p>
          </p:txBody>
        </p:sp>
        <p:sp>
          <p:nvSpPr>
            <p:cNvPr id="54" name="Овал 53">
              <a:extLst>
                <a:ext uri="{FF2B5EF4-FFF2-40B4-BE49-F238E27FC236}">
                  <a16:creationId xmlns="" xmlns:a16="http://schemas.microsoft.com/office/drawing/2014/main" id="{3EAE96AF-866C-46F1-B7EF-30478D6DAA2E}"/>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54">
              <a:extLst>
                <a:ext uri="{FF2B5EF4-FFF2-40B4-BE49-F238E27FC236}">
                  <a16:creationId xmlns="" xmlns:a16="http://schemas.microsoft.com/office/drawing/2014/main" id="{21742CC0-68FE-5D07-4783-08B0550308DF}"/>
                </a:ext>
              </a:extLst>
            </p:cNvPr>
            <p:cNvSpPr txBox="1"/>
            <p:nvPr userDrawn="1"/>
          </p:nvSpPr>
          <p:spPr>
            <a:xfrm>
              <a:off x="14049152" y="4756462"/>
              <a:ext cx="849547" cy="225703"/>
            </a:xfrm>
            <a:prstGeom prst="rect">
              <a:avLst/>
            </a:prstGeom>
            <a:noFill/>
          </p:spPr>
          <p:txBody>
            <a:bodyPr wrap="square" rtlCol="0">
              <a:spAutoFit/>
            </a:bodyPr>
            <a:lstStyle/>
            <a:p>
              <a:pPr algn="ctr"/>
              <a:r>
                <a:rPr lang="ru-RU" sz="500" dirty="0">
                  <a:solidFill>
                    <a:srgbClr val="282A2E"/>
                  </a:solidFill>
                </a:rPr>
                <a:t>153/28/28</a:t>
              </a:r>
              <a:endParaRPr lang="en-US" sz="500" dirty="0">
                <a:solidFill>
                  <a:srgbClr val="282A2E"/>
                </a:solidFill>
              </a:endParaRPr>
            </a:p>
          </p:txBody>
        </p:sp>
        <p:sp>
          <p:nvSpPr>
            <p:cNvPr id="56" name="Овал 55">
              <a:extLst>
                <a:ext uri="{FF2B5EF4-FFF2-40B4-BE49-F238E27FC236}">
                  <a16:creationId xmlns="" xmlns:a16="http://schemas.microsoft.com/office/drawing/2014/main" id="{78DD1DB4-491D-7502-07B6-C07E51F8F0E0}"/>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TextBox 56">
              <a:extLst>
                <a:ext uri="{FF2B5EF4-FFF2-40B4-BE49-F238E27FC236}">
                  <a16:creationId xmlns="" xmlns:a16="http://schemas.microsoft.com/office/drawing/2014/main" id="{C1B5483C-91CE-35B9-CE51-67B0F05E0FF8}"/>
                </a:ext>
              </a:extLst>
            </p:cNvPr>
            <p:cNvSpPr txBox="1"/>
            <p:nvPr userDrawn="1"/>
          </p:nvSpPr>
          <p:spPr>
            <a:xfrm>
              <a:off x="14602342" y="4756462"/>
              <a:ext cx="849547" cy="225703"/>
            </a:xfrm>
            <a:prstGeom prst="rect">
              <a:avLst/>
            </a:prstGeom>
            <a:noFill/>
          </p:spPr>
          <p:txBody>
            <a:bodyPr wrap="square" rtlCol="0">
              <a:spAutoFit/>
            </a:bodyPr>
            <a:lstStyle/>
            <a:p>
              <a:pPr algn="ctr"/>
              <a:r>
                <a:rPr lang="ru-RU" sz="500" dirty="0">
                  <a:solidFill>
                    <a:srgbClr val="282A2E"/>
                  </a:solidFill>
                </a:rPr>
                <a:t>222/49/49</a:t>
              </a:r>
              <a:endParaRPr lang="en-US" sz="500" dirty="0">
                <a:solidFill>
                  <a:srgbClr val="282A2E"/>
                </a:solidFill>
              </a:endParaRPr>
            </a:p>
          </p:txBody>
        </p:sp>
        <p:sp>
          <p:nvSpPr>
            <p:cNvPr id="58" name="Овал 57">
              <a:extLst>
                <a:ext uri="{FF2B5EF4-FFF2-40B4-BE49-F238E27FC236}">
                  <a16:creationId xmlns="" xmlns:a16="http://schemas.microsoft.com/office/drawing/2014/main" id="{E0E05D0B-3E7D-CA49-4262-6B9580E2B659}"/>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 xmlns:a16="http://schemas.microsoft.com/office/drawing/2014/main" id="{A29B982F-9927-5A49-FEDA-21D66F474C6B}"/>
                </a:ext>
              </a:extLst>
            </p:cNvPr>
            <p:cNvSpPr txBox="1"/>
            <p:nvPr userDrawn="1"/>
          </p:nvSpPr>
          <p:spPr>
            <a:xfrm>
              <a:off x="15160788" y="4756462"/>
              <a:ext cx="849547" cy="225703"/>
            </a:xfrm>
            <a:prstGeom prst="rect">
              <a:avLst/>
            </a:prstGeom>
            <a:noFill/>
          </p:spPr>
          <p:txBody>
            <a:bodyPr wrap="square" rtlCol="0">
              <a:spAutoFit/>
            </a:bodyPr>
            <a:lstStyle/>
            <a:p>
              <a:pPr algn="ctr"/>
              <a:r>
                <a:rPr lang="ru-RU" sz="500" dirty="0">
                  <a:solidFill>
                    <a:srgbClr val="282A2E"/>
                  </a:solidFill>
                </a:rPr>
                <a:t>230/176/168</a:t>
              </a:r>
              <a:endParaRPr lang="en-US" sz="500" dirty="0">
                <a:solidFill>
                  <a:srgbClr val="282A2E"/>
                </a:solidFill>
              </a:endParaRPr>
            </a:p>
          </p:txBody>
        </p:sp>
      </p:grpSp>
      <p:sp>
        <p:nvSpPr>
          <p:cNvPr id="60" name="TextBox 59">
            <a:extLst>
              <a:ext uri="{FF2B5EF4-FFF2-40B4-BE49-F238E27FC236}">
                <a16:creationId xmlns="" xmlns:a16="http://schemas.microsoft.com/office/drawing/2014/main" id="{E0D7E1B3-A35C-2C33-23A3-7D90FC478153}"/>
              </a:ext>
            </a:extLst>
          </p:cNvPr>
          <p:cNvSpPr txBox="1"/>
          <p:nvPr userDrawn="1"/>
        </p:nvSpPr>
        <p:spPr>
          <a:xfrm>
            <a:off x="9405772" y="1513908"/>
            <a:ext cx="2056843" cy="192358"/>
          </a:xfrm>
          <a:prstGeom prst="rect">
            <a:avLst/>
          </a:prstGeom>
          <a:noFill/>
        </p:spPr>
        <p:txBody>
          <a:bodyPr wrap="square" lIns="68577" tIns="34289" rIns="68577" bIns="34289" rtlCol="0">
            <a:spAutoFit/>
          </a:bodyPr>
          <a:lstStyle/>
          <a:p>
            <a:r>
              <a:rPr lang="ru-RU" sz="800" b="1" dirty="0" err="1">
                <a:solidFill>
                  <a:srgbClr val="282A2E"/>
                </a:solidFill>
              </a:rPr>
              <a:t>Разбеленная</a:t>
            </a:r>
            <a:r>
              <a:rPr lang="ru-RU" sz="800" b="1" dirty="0">
                <a:solidFill>
                  <a:srgbClr val="282A2E"/>
                </a:solidFill>
              </a:rPr>
              <a:t> палитра</a:t>
            </a:r>
          </a:p>
        </p:txBody>
      </p:sp>
      <p:grpSp>
        <p:nvGrpSpPr>
          <p:cNvPr id="35" name="Группа 60">
            <a:extLst>
              <a:ext uri="{FF2B5EF4-FFF2-40B4-BE49-F238E27FC236}">
                <a16:creationId xmlns="" xmlns:a16="http://schemas.microsoft.com/office/drawing/2014/main" id="{FCB03B80-DC1E-C3EE-C2EE-13F6336537A7}"/>
              </a:ext>
            </a:extLst>
          </p:cNvPr>
          <p:cNvGrpSpPr/>
          <p:nvPr userDrawn="1"/>
        </p:nvGrpSpPr>
        <p:grpSpPr>
          <a:xfrm>
            <a:off x="9287699" y="1744744"/>
            <a:ext cx="2301219" cy="373994"/>
            <a:chOff x="12383596" y="2326321"/>
            <a:chExt cx="3068292" cy="498657"/>
          </a:xfrm>
        </p:grpSpPr>
        <p:sp>
          <p:nvSpPr>
            <p:cNvPr id="62" name="Овал 61">
              <a:extLst>
                <a:ext uri="{FF2B5EF4-FFF2-40B4-BE49-F238E27FC236}">
                  <a16:creationId xmlns="" xmlns:a16="http://schemas.microsoft.com/office/drawing/2014/main" id="{8966E6AE-2247-899D-2E9D-F098A812CC04}"/>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 xmlns:a16="http://schemas.microsoft.com/office/drawing/2014/main" id="{811EA250-05AC-48AF-AC7B-1F4CF56D6E59}"/>
                </a:ext>
              </a:extLst>
            </p:cNvPr>
            <p:cNvSpPr txBox="1"/>
            <p:nvPr userDrawn="1"/>
          </p:nvSpPr>
          <p:spPr>
            <a:xfrm>
              <a:off x="12383596" y="2599276"/>
              <a:ext cx="849547" cy="225702"/>
            </a:xfrm>
            <a:prstGeom prst="rect">
              <a:avLst/>
            </a:prstGeom>
            <a:noFill/>
          </p:spPr>
          <p:txBody>
            <a:bodyPr wrap="square" rtlCol="0">
              <a:spAutoFit/>
            </a:bodyPr>
            <a:lstStyle/>
            <a:p>
              <a:pPr algn="ctr"/>
              <a:r>
                <a:rPr lang="ru-RU" sz="500" dirty="0">
                  <a:solidFill>
                    <a:srgbClr val="282A2E"/>
                  </a:solidFill>
                </a:rPr>
                <a:t>217/216/235</a:t>
              </a:r>
              <a:endParaRPr lang="en-US" sz="500" dirty="0">
                <a:solidFill>
                  <a:srgbClr val="282A2E"/>
                </a:solidFill>
              </a:endParaRPr>
            </a:p>
          </p:txBody>
        </p:sp>
        <p:sp>
          <p:nvSpPr>
            <p:cNvPr id="64" name="Овал 63">
              <a:extLst>
                <a:ext uri="{FF2B5EF4-FFF2-40B4-BE49-F238E27FC236}">
                  <a16:creationId xmlns="" xmlns:a16="http://schemas.microsoft.com/office/drawing/2014/main" id="{A30CB4E3-0149-876F-9A4A-D545BF8AE086}"/>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TextBox 64">
              <a:extLst>
                <a:ext uri="{FF2B5EF4-FFF2-40B4-BE49-F238E27FC236}">
                  <a16:creationId xmlns="" xmlns:a16="http://schemas.microsoft.com/office/drawing/2014/main" id="{56456126-A1CC-4E80-AAC2-DA93ECFF7161}"/>
                </a:ext>
              </a:extLst>
            </p:cNvPr>
            <p:cNvSpPr txBox="1"/>
            <p:nvPr userDrawn="1"/>
          </p:nvSpPr>
          <p:spPr>
            <a:xfrm>
              <a:off x="12919203" y="2599273"/>
              <a:ext cx="849547" cy="225702"/>
            </a:xfrm>
            <a:prstGeom prst="rect">
              <a:avLst/>
            </a:prstGeom>
            <a:noFill/>
          </p:spPr>
          <p:txBody>
            <a:bodyPr wrap="square" rtlCol="0">
              <a:spAutoFit/>
            </a:bodyPr>
            <a:lstStyle/>
            <a:p>
              <a:pPr algn="ctr"/>
              <a:r>
                <a:rPr lang="ru-RU" sz="500" dirty="0">
                  <a:solidFill>
                    <a:srgbClr val="282A2E"/>
                  </a:solidFill>
                </a:rPr>
                <a:t>207/232/255</a:t>
              </a:r>
              <a:endParaRPr lang="en-US" sz="500" dirty="0">
                <a:solidFill>
                  <a:srgbClr val="282A2E"/>
                </a:solidFill>
              </a:endParaRPr>
            </a:p>
          </p:txBody>
        </p:sp>
        <p:sp>
          <p:nvSpPr>
            <p:cNvPr id="66" name="Овал 65">
              <a:extLst>
                <a:ext uri="{FF2B5EF4-FFF2-40B4-BE49-F238E27FC236}">
                  <a16:creationId xmlns="" xmlns:a16="http://schemas.microsoft.com/office/drawing/2014/main" id="{9FB9E9E3-59D1-FB61-91EB-8FC1936617E5}"/>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TextBox 66">
              <a:extLst>
                <a:ext uri="{FF2B5EF4-FFF2-40B4-BE49-F238E27FC236}">
                  <a16:creationId xmlns="" xmlns:a16="http://schemas.microsoft.com/office/drawing/2014/main" id="{FA8C71BB-29AA-70DE-0367-A1F11E0153D8}"/>
                </a:ext>
              </a:extLst>
            </p:cNvPr>
            <p:cNvSpPr txBox="1"/>
            <p:nvPr userDrawn="1"/>
          </p:nvSpPr>
          <p:spPr>
            <a:xfrm>
              <a:off x="13490351" y="2599273"/>
              <a:ext cx="849547" cy="225702"/>
            </a:xfrm>
            <a:prstGeom prst="rect">
              <a:avLst/>
            </a:prstGeom>
            <a:noFill/>
          </p:spPr>
          <p:txBody>
            <a:bodyPr wrap="square" rtlCol="0">
              <a:spAutoFit/>
            </a:bodyPr>
            <a:lstStyle/>
            <a:p>
              <a:pPr algn="ctr"/>
              <a:r>
                <a:rPr lang="ru-RU" sz="500" dirty="0">
                  <a:solidFill>
                    <a:srgbClr val="282A2E"/>
                  </a:solidFill>
                </a:rPr>
                <a:t>235/235/235</a:t>
              </a:r>
              <a:endParaRPr lang="en-US" sz="500" dirty="0">
                <a:solidFill>
                  <a:srgbClr val="282A2E"/>
                </a:solidFill>
              </a:endParaRPr>
            </a:p>
          </p:txBody>
        </p:sp>
        <p:sp>
          <p:nvSpPr>
            <p:cNvPr id="68" name="Овал 67">
              <a:extLst>
                <a:ext uri="{FF2B5EF4-FFF2-40B4-BE49-F238E27FC236}">
                  <a16:creationId xmlns="" xmlns:a16="http://schemas.microsoft.com/office/drawing/2014/main" id="{C7498587-15CE-7D27-2915-3ECCF4376874}"/>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 xmlns:a16="http://schemas.microsoft.com/office/drawing/2014/main" id="{31755FCD-6A51-CF6B-190E-BF9CFAFE6E15}"/>
                </a:ext>
              </a:extLst>
            </p:cNvPr>
            <p:cNvSpPr txBox="1"/>
            <p:nvPr userDrawn="1"/>
          </p:nvSpPr>
          <p:spPr>
            <a:xfrm>
              <a:off x="14049152" y="2599273"/>
              <a:ext cx="849547" cy="225702"/>
            </a:xfrm>
            <a:prstGeom prst="rect">
              <a:avLst/>
            </a:prstGeom>
            <a:noFill/>
          </p:spPr>
          <p:txBody>
            <a:bodyPr wrap="square" rtlCol="0">
              <a:spAutoFit/>
            </a:bodyPr>
            <a:lstStyle/>
            <a:p>
              <a:pPr algn="ctr"/>
              <a:r>
                <a:rPr lang="ru-RU" sz="500" dirty="0">
                  <a:solidFill>
                    <a:srgbClr val="282A2E"/>
                  </a:solidFill>
                </a:rPr>
                <a:t>252/223/215</a:t>
              </a:r>
              <a:endParaRPr lang="en-US" sz="500" dirty="0">
                <a:solidFill>
                  <a:srgbClr val="282A2E"/>
                </a:solidFill>
              </a:endParaRPr>
            </a:p>
          </p:txBody>
        </p:sp>
        <p:sp>
          <p:nvSpPr>
            <p:cNvPr id="70" name="Овал 69">
              <a:extLst>
                <a:ext uri="{FF2B5EF4-FFF2-40B4-BE49-F238E27FC236}">
                  <a16:creationId xmlns="" xmlns:a16="http://schemas.microsoft.com/office/drawing/2014/main" id="{BB7032D1-EFCB-0C41-6126-EF5E014FAFBB}"/>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TextBox 70">
              <a:extLst>
                <a:ext uri="{FF2B5EF4-FFF2-40B4-BE49-F238E27FC236}">
                  <a16:creationId xmlns="" xmlns:a16="http://schemas.microsoft.com/office/drawing/2014/main" id="{64E779D4-4C89-C9F6-1D39-D74D4C1DDD95}"/>
                </a:ext>
              </a:extLst>
            </p:cNvPr>
            <p:cNvSpPr txBox="1"/>
            <p:nvPr userDrawn="1"/>
          </p:nvSpPr>
          <p:spPr>
            <a:xfrm>
              <a:off x="14602341" y="2599273"/>
              <a:ext cx="849547" cy="225702"/>
            </a:xfrm>
            <a:prstGeom prst="rect">
              <a:avLst/>
            </a:prstGeom>
            <a:noFill/>
          </p:spPr>
          <p:txBody>
            <a:bodyPr wrap="square" rtlCol="0">
              <a:spAutoFit/>
            </a:bodyPr>
            <a:lstStyle/>
            <a:p>
              <a:pPr algn="ctr"/>
              <a:r>
                <a:rPr lang="ru-RU" sz="500" dirty="0">
                  <a:solidFill>
                    <a:srgbClr val="282A2E"/>
                  </a:solidFill>
                </a:rPr>
                <a:t>211/245/226</a:t>
              </a:r>
              <a:endParaRPr lang="en-US" sz="500" dirty="0">
                <a:solidFill>
                  <a:srgbClr val="282A2E"/>
                </a:solidFill>
              </a:endParaRPr>
            </a:p>
          </p:txBody>
        </p:sp>
      </p:grpSp>
      <p:sp>
        <p:nvSpPr>
          <p:cNvPr id="72" name="TextBox 71">
            <a:extLst>
              <a:ext uri="{FF2B5EF4-FFF2-40B4-BE49-F238E27FC236}">
                <a16:creationId xmlns="" xmlns:a16="http://schemas.microsoft.com/office/drawing/2014/main" id="{2809D862-4566-06DC-44D5-CCFFFB32BB1E}"/>
              </a:ext>
            </a:extLst>
          </p:cNvPr>
          <p:cNvSpPr txBox="1"/>
          <p:nvPr userDrawn="1"/>
        </p:nvSpPr>
        <p:spPr>
          <a:xfrm>
            <a:off x="9418514" y="2130057"/>
            <a:ext cx="2056843" cy="196206"/>
          </a:xfrm>
          <a:prstGeom prst="rect">
            <a:avLst/>
          </a:prstGeom>
          <a:noFill/>
        </p:spPr>
        <p:txBody>
          <a:bodyPr wrap="square" lIns="68577" tIns="34289" rIns="68577" bIns="34289" rtlCol="0">
            <a:spAutoFit/>
          </a:bodyPr>
          <a:lstStyle/>
          <a:p>
            <a:r>
              <a:rPr lang="ru-RU" sz="800" b="1" dirty="0">
                <a:solidFill>
                  <a:srgbClr val="282A2E"/>
                </a:solidFill>
              </a:rPr>
              <a:t>Палитра для картограмм</a:t>
            </a:r>
          </a:p>
        </p:txBody>
      </p:sp>
      <p:grpSp>
        <p:nvGrpSpPr>
          <p:cNvPr id="61" name="Группа 72">
            <a:extLst>
              <a:ext uri="{FF2B5EF4-FFF2-40B4-BE49-F238E27FC236}">
                <a16:creationId xmlns="" xmlns:a16="http://schemas.microsoft.com/office/drawing/2014/main" id="{D30CA939-6AE4-F904-D8CD-D44F5FA624FE}"/>
              </a:ext>
            </a:extLst>
          </p:cNvPr>
          <p:cNvGrpSpPr/>
          <p:nvPr userDrawn="1"/>
        </p:nvGrpSpPr>
        <p:grpSpPr>
          <a:xfrm>
            <a:off x="9287698" y="2360893"/>
            <a:ext cx="2720054" cy="373994"/>
            <a:chOff x="12383596" y="3147852"/>
            <a:chExt cx="3626739" cy="498657"/>
          </a:xfrm>
        </p:grpSpPr>
        <p:sp>
          <p:nvSpPr>
            <p:cNvPr id="74" name="Овал 73">
              <a:extLst>
                <a:ext uri="{FF2B5EF4-FFF2-40B4-BE49-F238E27FC236}">
                  <a16:creationId xmlns="" xmlns:a16="http://schemas.microsoft.com/office/drawing/2014/main" id="{0EEFCF38-75D6-F55D-1F46-4E618A32C81B}"/>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 xmlns:a16="http://schemas.microsoft.com/office/drawing/2014/main" id="{270A0A37-BD58-D8A3-5677-902497CD729A}"/>
                </a:ext>
              </a:extLst>
            </p:cNvPr>
            <p:cNvSpPr txBox="1"/>
            <p:nvPr userDrawn="1"/>
          </p:nvSpPr>
          <p:spPr>
            <a:xfrm>
              <a:off x="12383596" y="3420807"/>
              <a:ext cx="849547" cy="225702"/>
            </a:xfrm>
            <a:prstGeom prst="rect">
              <a:avLst/>
            </a:prstGeom>
            <a:noFill/>
          </p:spPr>
          <p:txBody>
            <a:bodyPr wrap="square" rtlCol="0">
              <a:spAutoFit/>
            </a:bodyPr>
            <a:lstStyle/>
            <a:p>
              <a:pPr algn="ctr"/>
              <a:r>
                <a:rPr lang="ru-RU" sz="500" dirty="0">
                  <a:solidFill>
                    <a:srgbClr val="282A2E"/>
                  </a:solidFill>
                </a:rPr>
                <a:t>54/49/148</a:t>
              </a:r>
              <a:endParaRPr lang="en-US" sz="500" dirty="0">
                <a:solidFill>
                  <a:srgbClr val="282A2E"/>
                </a:solidFill>
              </a:endParaRPr>
            </a:p>
          </p:txBody>
        </p:sp>
        <p:sp>
          <p:nvSpPr>
            <p:cNvPr id="76" name="Овал 75">
              <a:extLst>
                <a:ext uri="{FF2B5EF4-FFF2-40B4-BE49-F238E27FC236}">
                  <a16:creationId xmlns="" xmlns:a16="http://schemas.microsoft.com/office/drawing/2014/main" id="{D468A3EF-2A77-2BEB-960A-425754A32E2C}"/>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TextBox 76">
              <a:extLst>
                <a:ext uri="{FF2B5EF4-FFF2-40B4-BE49-F238E27FC236}">
                  <a16:creationId xmlns="" xmlns:a16="http://schemas.microsoft.com/office/drawing/2014/main" id="{3DCBFD44-CD52-9285-D378-E3C4B3BEDAAF}"/>
                </a:ext>
              </a:extLst>
            </p:cNvPr>
            <p:cNvSpPr txBox="1"/>
            <p:nvPr userDrawn="1"/>
          </p:nvSpPr>
          <p:spPr>
            <a:xfrm>
              <a:off x="12919203" y="3420799"/>
              <a:ext cx="849547" cy="225702"/>
            </a:xfrm>
            <a:prstGeom prst="rect">
              <a:avLst/>
            </a:prstGeom>
            <a:noFill/>
          </p:spPr>
          <p:txBody>
            <a:bodyPr wrap="square" rtlCol="0">
              <a:spAutoFit/>
            </a:bodyPr>
            <a:lstStyle/>
            <a:p>
              <a:pPr algn="ctr"/>
              <a:r>
                <a:rPr lang="ru-RU" sz="500" dirty="0">
                  <a:solidFill>
                    <a:srgbClr val="282A2E"/>
                  </a:solidFill>
                </a:rPr>
                <a:t>52/1</a:t>
              </a:r>
              <a:r>
                <a:rPr lang="en-US" sz="500" dirty="0">
                  <a:solidFill>
                    <a:srgbClr val="282A2E"/>
                  </a:solidFill>
                </a:rPr>
                <a:t>1</a:t>
              </a:r>
              <a:r>
                <a:rPr lang="ru-RU" sz="500" dirty="0">
                  <a:solidFill>
                    <a:srgbClr val="282A2E"/>
                  </a:solidFill>
                </a:rPr>
                <a:t>1/194</a:t>
              </a:r>
              <a:endParaRPr lang="en-US" sz="500" dirty="0">
                <a:solidFill>
                  <a:srgbClr val="282A2E"/>
                </a:solidFill>
              </a:endParaRPr>
            </a:p>
          </p:txBody>
        </p:sp>
        <p:sp>
          <p:nvSpPr>
            <p:cNvPr id="78" name="Овал 77">
              <a:extLst>
                <a:ext uri="{FF2B5EF4-FFF2-40B4-BE49-F238E27FC236}">
                  <a16:creationId xmlns="" xmlns:a16="http://schemas.microsoft.com/office/drawing/2014/main" id="{3A7D6173-4FC3-1649-3606-37CBD69AF650}"/>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TextBox 78">
              <a:extLst>
                <a:ext uri="{FF2B5EF4-FFF2-40B4-BE49-F238E27FC236}">
                  <a16:creationId xmlns="" xmlns:a16="http://schemas.microsoft.com/office/drawing/2014/main" id="{E592D4B2-43CA-860F-719A-EBCA69AC7107}"/>
                </a:ext>
              </a:extLst>
            </p:cNvPr>
            <p:cNvSpPr txBox="1"/>
            <p:nvPr userDrawn="1"/>
          </p:nvSpPr>
          <p:spPr>
            <a:xfrm>
              <a:off x="13490349" y="3420803"/>
              <a:ext cx="849547" cy="225702"/>
            </a:xfrm>
            <a:prstGeom prst="rect">
              <a:avLst/>
            </a:prstGeom>
            <a:noFill/>
          </p:spPr>
          <p:txBody>
            <a:bodyPr wrap="square" rtlCol="0">
              <a:spAutoFit/>
            </a:bodyPr>
            <a:lstStyle/>
            <a:p>
              <a:pPr algn="ctr"/>
              <a:r>
                <a:rPr lang="ru-RU" sz="500" dirty="0">
                  <a:solidFill>
                    <a:srgbClr val="282A2E"/>
                  </a:solidFill>
                </a:rPr>
                <a:t>125/187/252</a:t>
              </a:r>
              <a:endParaRPr lang="en-US" sz="500" dirty="0">
                <a:solidFill>
                  <a:srgbClr val="282A2E"/>
                </a:solidFill>
              </a:endParaRPr>
            </a:p>
          </p:txBody>
        </p:sp>
        <p:sp>
          <p:nvSpPr>
            <p:cNvPr id="80" name="Овал 79">
              <a:extLst>
                <a:ext uri="{FF2B5EF4-FFF2-40B4-BE49-F238E27FC236}">
                  <a16:creationId xmlns="" xmlns:a16="http://schemas.microsoft.com/office/drawing/2014/main" id="{B84B5470-EA64-F073-28F5-4AFA912E428B}"/>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 xmlns:a16="http://schemas.microsoft.com/office/drawing/2014/main" id="{E8213603-2CE9-383E-1FC1-0F57F9A0B385}"/>
                </a:ext>
              </a:extLst>
            </p:cNvPr>
            <p:cNvSpPr txBox="1"/>
            <p:nvPr userDrawn="1"/>
          </p:nvSpPr>
          <p:spPr>
            <a:xfrm>
              <a:off x="14049152" y="3420803"/>
              <a:ext cx="849547" cy="225702"/>
            </a:xfrm>
            <a:prstGeom prst="rect">
              <a:avLst/>
            </a:prstGeom>
            <a:noFill/>
          </p:spPr>
          <p:txBody>
            <a:bodyPr wrap="square" rtlCol="0">
              <a:spAutoFit/>
            </a:bodyPr>
            <a:lstStyle/>
            <a:p>
              <a:pPr algn="ctr"/>
              <a:r>
                <a:rPr lang="ru-RU" sz="500" dirty="0">
                  <a:solidFill>
                    <a:srgbClr val="282A2E"/>
                  </a:solidFill>
                </a:rPr>
                <a:t>169/211/253</a:t>
              </a:r>
              <a:endParaRPr lang="en-US" sz="500" dirty="0">
                <a:solidFill>
                  <a:srgbClr val="282A2E"/>
                </a:solidFill>
              </a:endParaRPr>
            </a:p>
          </p:txBody>
        </p:sp>
        <p:sp>
          <p:nvSpPr>
            <p:cNvPr id="82" name="Овал 81">
              <a:extLst>
                <a:ext uri="{FF2B5EF4-FFF2-40B4-BE49-F238E27FC236}">
                  <a16:creationId xmlns="" xmlns:a16="http://schemas.microsoft.com/office/drawing/2014/main" id="{1A2717A3-135A-A1F5-14C9-8669E026055B}"/>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TextBox 82">
              <a:extLst>
                <a:ext uri="{FF2B5EF4-FFF2-40B4-BE49-F238E27FC236}">
                  <a16:creationId xmlns="" xmlns:a16="http://schemas.microsoft.com/office/drawing/2014/main" id="{CA1A25D4-C8E2-5D04-4F6C-4AE6BF7B4100}"/>
                </a:ext>
              </a:extLst>
            </p:cNvPr>
            <p:cNvSpPr txBox="1"/>
            <p:nvPr userDrawn="1"/>
          </p:nvSpPr>
          <p:spPr>
            <a:xfrm>
              <a:off x="14602342" y="3420803"/>
              <a:ext cx="849547" cy="225702"/>
            </a:xfrm>
            <a:prstGeom prst="rect">
              <a:avLst/>
            </a:prstGeom>
            <a:noFill/>
          </p:spPr>
          <p:txBody>
            <a:bodyPr wrap="square" rtlCol="0">
              <a:spAutoFit/>
            </a:bodyPr>
            <a:lstStyle/>
            <a:p>
              <a:pPr algn="ctr"/>
              <a:r>
                <a:rPr lang="ru-RU" sz="500" dirty="0">
                  <a:solidFill>
                    <a:srgbClr val="282A2E"/>
                  </a:solidFill>
                </a:rPr>
                <a:t>207/232/255</a:t>
              </a:r>
              <a:endParaRPr lang="en-US" sz="500" dirty="0">
                <a:solidFill>
                  <a:srgbClr val="282A2E"/>
                </a:solidFill>
              </a:endParaRPr>
            </a:p>
          </p:txBody>
        </p:sp>
        <p:sp>
          <p:nvSpPr>
            <p:cNvPr id="84" name="Овал 83">
              <a:extLst>
                <a:ext uri="{FF2B5EF4-FFF2-40B4-BE49-F238E27FC236}">
                  <a16:creationId xmlns="" xmlns:a16="http://schemas.microsoft.com/office/drawing/2014/main" id="{C55E78DA-E092-A5C0-CA78-CB869ADDA80B}"/>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TextBox 84">
              <a:extLst>
                <a:ext uri="{FF2B5EF4-FFF2-40B4-BE49-F238E27FC236}">
                  <a16:creationId xmlns="" xmlns:a16="http://schemas.microsoft.com/office/drawing/2014/main" id="{FE026BA0-AB30-6913-FDB4-E8C3A62142C4}"/>
                </a:ext>
              </a:extLst>
            </p:cNvPr>
            <p:cNvSpPr txBox="1"/>
            <p:nvPr userDrawn="1"/>
          </p:nvSpPr>
          <p:spPr>
            <a:xfrm>
              <a:off x="15160788" y="3420803"/>
              <a:ext cx="849547" cy="225702"/>
            </a:xfrm>
            <a:prstGeom prst="rect">
              <a:avLst/>
            </a:prstGeom>
            <a:noFill/>
          </p:spPr>
          <p:txBody>
            <a:bodyPr wrap="square" rtlCol="0">
              <a:spAutoFit/>
            </a:bodyPr>
            <a:lstStyle/>
            <a:p>
              <a:pPr algn="ctr"/>
              <a:r>
                <a:rPr lang="ru-RU" sz="500" dirty="0">
                  <a:solidFill>
                    <a:srgbClr val="282A2E"/>
                  </a:solidFill>
                </a:rPr>
                <a:t>191/191/191</a:t>
              </a:r>
              <a:endParaRPr lang="en-US" sz="500" dirty="0">
                <a:solidFill>
                  <a:srgbClr val="282A2E"/>
                </a:solidFill>
              </a:endParaRPr>
            </a:p>
          </p:txBody>
        </p:sp>
      </p:grpSp>
      <p:pic>
        <p:nvPicPr>
          <p:cNvPr id="86" name="Рисунок 85">
            <a:extLst>
              <a:ext uri="{FF2B5EF4-FFF2-40B4-BE49-F238E27FC236}">
                <a16:creationId xmlns="" xmlns:a16="http://schemas.microsoft.com/office/drawing/2014/main" id="{4D94453D-1F9E-22ED-DDB8-BFBA9EC8543A}"/>
              </a:ext>
            </a:extLst>
          </p:cNvPr>
          <p:cNvPicPr>
            <a:picLocks noChangeAspect="1"/>
          </p:cNvPicPr>
          <p:nvPr userDrawn="1"/>
        </p:nvPicPr>
        <p:blipFill>
          <a:blip r:embed="rId18" cstate="print">
            <a:extLst>
              <a:ext uri="{28A0092B-C50C-407E-A947-70E740481C1C}">
                <a14:useLocalDpi xmlns="" xmlns:a14="http://schemas.microsoft.com/office/drawing/2010/main" val="0"/>
              </a:ext>
            </a:extLst>
          </a:blip>
          <a:srcRect/>
          <a:stretch/>
        </p:blipFill>
        <p:spPr>
          <a:xfrm>
            <a:off x="7467321" y="260898"/>
            <a:ext cx="1453049" cy="343470"/>
          </a:xfrm>
          <a:prstGeom prst="rect">
            <a:avLst/>
          </a:prstGeom>
        </p:spPr>
      </p:pic>
    </p:spTree>
    <p:extLst>
      <p:ext uri="{BB962C8B-B14F-4D97-AF65-F5344CB8AC3E}">
        <p14:creationId xmlns="" xmlns:p14="http://schemas.microsoft.com/office/powerpoint/2010/main" val="22809835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A6E8BF3E-492B-EDC1-33F2-07A2A7A7AE33}"/>
              </a:ext>
            </a:extLst>
          </p:cNvPr>
          <p:cNvSpPr>
            <a:spLocks noGrp="1"/>
          </p:cNvSpPr>
          <p:nvPr>
            <p:ph type="title"/>
          </p:nvPr>
        </p:nvSpPr>
        <p:spPr>
          <a:xfrm>
            <a:off x="323528" y="1707654"/>
            <a:ext cx="5500726" cy="1476000"/>
          </a:xfrm>
          <a:effectLst/>
        </p:spPr>
        <p:txBody>
          <a:bodyPr/>
          <a:lstStyle/>
          <a:p>
            <a:r>
              <a:rPr lang="ru-RU" sz="2000" dirty="0">
                <a:latin typeface="+mn-lt"/>
                <a:cs typeface="Times New Roman" pitchFamily="18" charset="0"/>
              </a:rPr>
              <a:t>ОБ ОСОБЕННОСТЯХ ЗАПОЛНЕНИЯ ФОРМЫ № 11 «СВЕДЕНИЯ О НАЛИЧИИ </a:t>
            </a:r>
            <a:br>
              <a:rPr lang="ru-RU" sz="2000" dirty="0">
                <a:latin typeface="+mn-lt"/>
                <a:cs typeface="Times New Roman" pitchFamily="18" charset="0"/>
              </a:rPr>
            </a:br>
            <a:r>
              <a:rPr lang="ru-RU" sz="2000" dirty="0">
                <a:latin typeface="+mn-lt"/>
                <a:cs typeface="Times New Roman" pitchFamily="18" charset="0"/>
              </a:rPr>
              <a:t>И ДВИЖЕНИИ ОСНОВНЫХ ФОНДОВ (СРЕДСТВ) И ДРУГИХ НЕФИНАНСОВЫХ АКТИВОВ»</a:t>
            </a:r>
            <a:r>
              <a:rPr lang="en-US" sz="2000" dirty="0">
                <a:latin typeface="+mn-lt"/>
                <a:cs typeface="Times New Roman" pitchFamily="18" charset="0"/>
              </a:rPr>
              <a:t> </a:t>
            </a:r>
            <a:r>
              <a:rPr lang="ru-RU" sz="2000" dirty="0">
                <a:latin typeface="+mn-lt"/>
                <a:cs typeface="Times New Roman" pitchFamily="18" charset="0"/>
              </a:rPr>
              <a:t>ЗА 2023 ГОД</a:t>
            </a:r>
            <a:br>
              <a:rPr lang="ru-RU" sz="2000" dirty="0">
                <a:latin typeface="+mn-lt"/>
                <a:cs typeface="Times New Roman" pitchFamily="18" charset="0"/>
              </a:rPr>
            </a:br>
            <a:endParaRPr lang="ru-RU" sz="2000" dirty="0">
              <a:latin typeface="+mn-lt"/>
              <a:cs typeface="Times New Roman" pitchFamily="18" charset="0"/>
            </a:endParaRPr>
          </a:p>
        </p:txBody>
      </p:sp>
      <p:sp>
        <p:nvSpPr>
          <p:cNvPr id="6" name="Дата 5">
            <a:extLst>
              <a:ext uri="{FF2B5EF4-FFF2-40B4-BE49-F238E27FC236}">
                <a16:creationId xmlns="" xmlns:a16="http://schemas.microsoft.com/office/drawing/2014/main" id="{9F7CE3F0-1C92-9A85-D9DA-A63A295E1875}"/>
              </a:ext>
            </a:extLst>
          </p:cNvPr>
          <p:cNvSpPr>
            <a:spLocks noGrp="1"/>
          </p:cNvSpPr>
          <p:nvPr>
            <p:ph type="dt" sz="half" idx="10"/>
          </p:nvPr>
        </p:nvSpPr>
        <p:spPr/>
        <p:txBody>
          <a:bodyPr/>
          <a:lstStyle/>
          <a:p>
            <a:fld id="{5D3D2A3A-A993-4787-BE22-B522074098FC}" type="datetime1">
              <a:rPr lang="ru-RU" smtClean="0"/>
              <a:pPr/>
              <a:t>15.02.2024</a:t>
            </a:fld>
            <a:endParaRPr lang="ru-RU" dirty="0"/>
          </a:p>
        </p:txBody>
      </p:sp>
      <p:sp>
        <p:nvSpPr>
          <p:cNvPr id="4" name="Нижний колонтитул 6">
            <a:extLst>
              <a:ext uri="{FF2B5EF4-FFF2-40B4-BE49-F238E27FC236}">
                <a16:creationId xmlns="" xmlns:a16="http://schemas.microsoft.com/office/drawing/2014/main" id="{3403E109-3D0C-4D8F-8739-A18470F1C881}"/>
              </a:ext>
            </a:extLst>
          </p:cNvPr>
          <p:cNvSpPr>
            <a:spLocks noGrp="1"/>
          </p:cNvSpPr>
          <p:nvPr>
            <p:ph type="ftr" sz="quarter" idx="11"/>
          </p:nvPr>
        </p:nvSpPr>
        <p:spPr>
          <a:xfrm>
            <a:off x="1547664" y="4306186"/>
            <a:ext cx="3492000" cy="365125"/>
          </a:xfrm>
        </p:spPr>
        <p:txBody>
          <a:bodyPr/>
          <a:lstStyle/>
          <a:p>
            <a:r>
              <a:rPr lang="ru-RU" dirty="0"/>
              <a:t>Отдел статистики предприятий</a:t>
            </a:r>
          </a:p>
        </p:txBody>
      </p:sp>
    </p:spTree>
    <p:extLst>
      <p:ext uri="{BB962C8B-B14F-4D97-AF65-F5344CB8AC3E}">
        <p14:creationId xmlns="" xmlns:p14="http://schemas.microsoft.com/office/powerpoint/2010/main" val="217877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9502"/>
            <a:ext cx="8064896" cy="646331"/>
          </a:xfrm>
          <a:prstGeom prst="rect">
            <a:avLst/>
          </a:prstGeom>
        </p:spPr>
        <p:txBody>
          <a:bodyPr wrap="square">
            <a:spAutoFit/>
          </a:bodyPr>
          <a:lstStyle/>
          <a:p>
            <a:r>
              <a:rPr lang="ru-RU" sz="1200" b="1" dirty="0">
                <a:solidFill>
                  <a:srgbClr val="363194"/>
                </a:solidFill>
                <a:cs typeface="Times New Roman" pitchFamily="18" charset="0"/>
              </a:rPr>
              <a:t>РАЗДЕЛ I. «НАЛИЧИЕ, ДВИЖЕНИЕ И СОСТАВ ОСНОВНЫХ ФОНДОВ» </a:t>
            </a:r>
            <a:endParaRPr lang="ru-RU" sz="800" b="1" dirty="0">
              <a:solidFill>
                <a:srgbClr val="363194"/>
              </a:solidFill>
              <a:cs typeface="Times New Roman" pitchFamily="18" charset="0"/>
            </a:endParaRPr>
          </a:p>
          <a:p>
            <a:r>
              <a:rPr lang="ru-RU" sz="1200" dirty="0">
                <a:solidFill>
                  <a:srgbClr val="282A2E"/>
                </a:solidFill>
                <a:cs typeface="Times New Roman" pitchFamily="18" charset="0"/>
              </a:rPr>
              <a:t>По строкам 02-14 данные об основных фондах организации распределяются по видовой структуре согласно ОКОФ.</a:t>
            </a:r>
          </a:p>
        </p:txBody>
      </p:sp>
      <p:graphicFrame>
        <p:nvGraphicFramePr>
          <p:cNvPr id="6" name="Таблица 5"/>
          <p:cNvGraphicFramePr>
            <a:graphicFrameLocks noGrp="1"/>
          </p:cNvGraphicFramePr>
          <p:nvPr>
            <p:extLst>
              <p:ext uri="{D42A27DB-BD31-4B8C-83A1-F6EECF244321}">
                <p14:modId xmlns="" xmlns:p14="http://schemas.microsoft.com/office/powerpoint/2010/main" val="1382550418"/>
              </p:ext>
            </p:extLst>
          </p:nvPr>
        </p:nvGraphicFramePr>
        <p:xfrm>
          <a:off x="395536" y="987569"/>
          <a:ext cx="8319868" cy="4057774"/>
        </p:xfrm>
        <a:graphic>
          <a:graphicData uri="http://schemas.openxmlformats.org/drawingml/2006/table">
            <a:tbl>
              <a:tblPr/>
              <a:tblGrid>
                <a:gridCol w="445707">
                  <a:extLst>
                    <a:ext uri="{9D8B030D-6E8A-4147-A177-3AD203B41FA5}">
                      <a16:colId xmlns="" xmlns:a16="http://schemas.microsoft.com/office/drawing/2014/main" val="20000"/>
                    </a:ext>
                  </a:extLst>
                </a:gridCol>
                <a:gridCol w="3491373">
                  <a:extLst>
                    <a:ext uri="{9D8B030D-6E8A-4147-A177-3AD203B41FA5}">
                      <a16:colId xmlns="" xmlns:a16="http://schemas.microsoft.com/office/drawing/2014/main" val="20001"/>
                    </a:ext>
                  </a:extLst>
                </a:gridCol>
                <a:gridCol w="1039984">
                  <a:extLst>
                    <a:ext uri="{9D8B030D-6E8A-4147-A177-3AD203B41FA5}">
                      <a16:colId xmlns="" xmlns:a16="http://schemas.microsoft.com/office/drawing/2014/main" val="20002"/>
                    </a:ext>
                  </a:extLst>
                </a:gridCol>
                <a:gridCol w="3342804">
                  <a:extLst>
                    <a:ext uri="{9D8B030D-6E8A-4147-A177-3AD203B41FA5}">
                      <a16:colId xmlns="" xmlns:a16="http://schemas.microsoft.com/office/drawing/2014/main" val="20003"/>
                    </a:ext>
                  </a:extLst>
                </a:gridCol>
              </a:tblGrid>
              <a:tr h="25284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b="1" dirty="0">
                          <a:latin typeface="+mn-lt"/>
                          <a:cs typeface="Times New Roman" pitchFamily="18" charset="0"/>
                        </a:rPr>
                        <a:t>Номер строки</a:t>
                      </a:r>
                      <a:endParaRPr lang="ru-RU" sz="800" b="1"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DBBFC"/>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b="1" dirty="0">
                          <a:latin typeface="+mn-lt"/>
                          <a:cs typeface="Times New Roman" pitchFamily="18" charset="0"/>
                        </a:rPr>
                        <a:t>Наименование строки</a:t>
                      </a:r>
                      <a:endParaRPr lang="ru-RU" sz="800" b="1"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DBBFC"/>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b="1" dirty="0">
                          <a:latin typeface="+mn-lt"/>
                          <a:cs typeface="Times New Roman" pitchFamily="18" charset="0"/>
                        </a:rPr>
                        <a:t>Код ОКОФ</a:t>
                      </a:r>
                      <a:endParaRPr lang="ru-RU" sz="800" b="1"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DBBFC"/>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b="1" dirty="0">
                          <a:latin typeface="+mn-lt"/>
                          <a:cs typeface="Times New Roman" pitchFamily="18" charset="0"/>
                        </a:rPr>
                        <a:t>Наименование кода ОКОФ</a:t>
                      </a:r>
                      <a:endParaRPr lang="ru-RU" sz="800" b="1"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DBBFC"/>
                    </a:solidFill>
                  </a:tcPr>
                </a:tc>
                <a:extLst>
                  <a:ext uri="{0D108BD9-81ED-4DB2-BD59-A6C34878D82A}">
                    <a16:rowId xmlns="" xmlns:a16="http://schemas.microsoft.com/office/drawing/2014/main" val="10000"/>
                  </a:ext>
                </a:extLst>
              </a:tr>
              <a:tr h="25284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dirty="0">
                          <a:latin typeface="+mn-lt"/>
                          <a:cs typeface="Times New Roman" pitchFamily="18" charset="0"/>
                        </a:rPr>
                        <a:t>02</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Здания</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100.00.00.00</a:t>
                      </a:r>
                    </a:p>
                    <a:p>
                      <a:pPr algn="ctr">
                        <a:spcAft>
                          <a:spcPts val="0"/>
                        </a:spcAft>
                      </a:pPr>
                      <a:r>
                        <a:rPr lang="ru-RU" sz="800">
                          <a:latin typeface="+mn-lt"/>
                          <a:cs typeface="Times New Roman" pitchFamily="18" charset="0"/>
                        </a:rPr>
                        <a:t>210.00.00.00.000</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Здания</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01"/>
                  </a:ext>
                </a:extLst>
              </a:tr>
              <a:tr h="12642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dirty="0">
                          <a:latin typeface="+mn-lt"/>
                          <a:cs typeface="Times New Roman" pitchFamily="18" charset="0"/>
                        </a:rPr>
                        <a:t>03</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Жилые здания</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100.00.00.00</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Жилые здания и помещения</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02"/>
                  </a:ext>
                </a:extLst>
              </a:tr>
              <a:tr h="12642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dirty="0">
                          <a:latin typeface="+mn-lt"/>
                          <a:cs typeface="Times New Roman" pitchFamily="18" charset="0"/>
                        </a:rPr>
                        <a:t>04</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Сооружения</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220.00.00.00.000</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Сооружения</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03"/>
                  </a:ext>
                </a:extLst>
              </a:tr>
              <a:tr h="25284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dirty="0">
                          <a:latin typeface="+mn-lt"/>
                          <a:cs typeface="Times New Roman" pitchFamily="18" charset="0"/>
                        </a:rPr>
                        <a:t>06</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Информационное, компьютерное и телекоммуникационное оборудование</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320.00.00.00.000</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Информационное, компьютерное и телекоммуникационное (икт) оборудование</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04"/>
                  </a:ext>
                </a:extLst>
              </a:tr>
              <a:tr h="140768">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07</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Прочие машины и оборудование, включая хозяйственный инвентарь</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dirty="0">
                          <a:latin typeface="+mn-lt"/>
                          <a:cs typeface="Times New Roman" pitchFamily="18" charset="0"/>
                        </a:rPr>
                        <a:t>330.00.00.00.000</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Прочие машины и оборудование, включая хозяйственный инвентарь, и другие объекты</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05"/>
                  </a:ext>
                </a:extLst>
              </a:tr>
              <a:tr h="12642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08</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Транспортные средства</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dirty="0">
                          <a:latin typeface="+mn-lt"/>
                          <a:cs typeface="Times New Roman" pitchFamily="18" charset="0"/>
                        </a:rPr>
                        <a:t>310.00.00.00.000</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Транспортные средства</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06"/>
                  </a:ext>
                </a:extLst>
              </a:tr>
              <a:tr h="12642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09</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Культивируемые биологические ресурсы</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dirty="0">
                          <a:latin typeface="+mn-lt"/>
                          <a:cs typeface="Times New Roman" pitchFamily="18" charset="0"/>
                        </a:rPr>
                        <a:t>500.00.00.00.000</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Культивируемые биологические ресурсы</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07"/>
                  </a:ext>
                </a:extLst>
              </a:tr>
              <a:tr h="283157">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10</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   в том числе:</a:t>
                      </a:r>
                      <a:br>
                        <a:rPr lang="ru-RU" sz="800" dirty="0">
                          <a:latin typeface="+mn-lt"/>
                          <a:cs typeface="Times New Roman" pitchFamily="18" charset="0"/>
                        </a:rPr>
                      </a:br>
                      <a:r>
                        <a:rPr lang="ru-RU" sz="800" dirty="0">
                          <a:latin typeface="+mn-lt"/>
                          <a:cs typeface="Times New Roman" pitchFamily="18" charset="0"/>
                        </a:rPr>
                        <a:t>животного происхождения, (кроме скота, выращиваемого на убой)</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dirty="0">
                          <a:latin typeface="+mn-lt"/>
                          <a:cs typeface="Times New Roman" pitchFamily="18" charset="0"/>
                        </a:rPr>
                        <a:t>510.00.00.00.000</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Культивируемые ресурсы животного происхождения, неоднократно дающие продукцию</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08"/>
                  </a:ext>
                </a:extLst>
              </a:tr>
              <a:tr h="12642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11</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   из них рабочий и продуктивный скот</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Не установлено полного соответствия</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09"/>
                  </a:ext>
                </a:extLst>
              </a:tr>
              <a:tr h="12642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12</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растительного происхождения</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520.00.00.00</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Культивируемые ресурсы растительного происхождения, неоднократно дающие продукцию</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10"/>
                  </a:ext>
                </a:extLst>
              </a:tr>
              <a:tr h="25284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13</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Объекты, относящиеся к интеллектуальной собственности и продуктам интеллектуальной деятельности</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700.00.00.00</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Объекты интеллектуальной собственности</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11"/>
                  </a:ext>
                </a:extLst>
              </a:tr>
              <a:tr h="25284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131</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   из них: </a:t>
                      </a:r>
                      <a:br>
                        <a:rPr lang="ru-RU" sz="800" dirty="0">
                          <a:latin typeface="+mn-lt"/>
                          <a:cs typeface="Times New Roman" pitchFamily="18" charset="0"/>
                        </a:rPr>
                      </a:br>
                      <a:r>
                        <a:rPr lang="ru-RU" sz="800" dirty="0">
                          <a:latin typeface="+mn-lt"/>
                          <a:cs typeface="Times New Roman" pitchFamily="18" charset="0"/>
                        </a:rPr>
                        <a:t>научные исследования и разработки</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dirty="0">
                          <a:latin typeface="+mn-lt"/>
                          <a:cs typeface="Times New Roman" pitchFamily="18" charset="0"/>
                        </a:rPr>
                        <a:t>710.00.00.00</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Научные исследования и разработки</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12"/>
                  </a:ext>
                </a:extLst>
              </a:tr>
              <a:tr h="25284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en-US" sz="800">
                          <a:latin typeface="+mn-lt"/>
                          <a:cs typeface="Times New Roman" pitchFamily="18" charset="0"/>
                        </a:rPr>
                        <a:t>132</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разведка недр и оценка запасов полезных ископаемых, включая произведенные нематериальные поисковые активы</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dirty="0">
                          <a:latin typeface="+mn-lt"/>
                          <a:cs typeface="Times New Roman" pitchFamily="18" charset="0"/>
                        </a:rPr>
                        <a:t>720.00.00.00</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Расходы на разведку недр и оценку запасов полезных ископаемых</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13"/>
                  </a:ext>
                </a:extLst>
              </a:tr>
              <a:tr h="12642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en-US" sz="800">
                          <a:latin typeface="+mn-lt"/>
                          <a:cs typeface="Times New Roman" pitchFamily="18" charset="0"/>
                        </a:rPr>
                        <a:t>133</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программное обеспечение</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731.00.00.00</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Программное обеспечение</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14"/>
                  </a:ext>
                </a:extLst>
              </a:tr>
              <a:tr h="12642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en-US" sz="800">
                          <a:latin typeface="+mn-lt"/>
                          <a:cs typeface="Times New Roman" pitchFamily="18" charset="0"/>
                        </a:rPr>
                        <a:t>134</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базы данных </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732.00.00.00</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Базы данных</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15"/>
                  </a:ext>
                </a:extLst>
              </a:tr>
              <a:tr h="25284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en-US" sz="800">
                          <a:latin typeface="+mn-lt"/>
                          <a:cs typeface="Times New Roman" pitchFamily="18" charset="0"/>
                        </a:rPr>
                        <a:t>135</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оригиналы произведений развлекательного жанра, литературы и искусства</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740.00.00.00</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Оригиналы произведений развлекательного жанра, литературы и искусства</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16"/>
                  </a:ext>
                </a:extLst>
              </a:tr>
              <a:tr h="12642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14</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Другие, не перечисленные выше, виды основных фондов</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Не установлено полного соответствия</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17"/>
                  </a:ext>
                </a:extLst>
              </a:tr>
              <a:tr h="25284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en-US" sz="800">
                          <a:latin typeface="+mn-lt"/>
                          <a:cs typeface="Times New Roman" pitchFamily="18" charset="0"/>
                        </a:rPr>
                        <a:t>141</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   из них:</a:t>
                      </a:r>
                      <a:br>
                        <a:rPr lang="ru-RU" sz="800" dirty="0">
                          <a:latin typeface="+mn-lt"/>
                          <a:cs typeface="Times New Roman" pitchFamily="18" charset="0"/>
                        </a:rPr>
                      </a:br>
                      <a:r>
                        <a:rPr lang="ru-RU" sz="800" dirty="0">
                          <a:latin typeface="+mn-lt"/>
                          <a:cs typeface="Times New Roman" pitchFamily="18" charset="0"/>
                        </a:rPr>
                        <a:t>капитальные вложения на коренное улучшение земель</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smtClean="0">
                          <a:latin typeface="+mn-lt"/>
                          <a:cs typeface="Times New Roman" pitchFamily="18" charset="0"/>
                        </a:rPr>
                        <a:t>230.00.00.00</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Прочие расходы на улучшение земель, не включенные в другие группировки</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18"/>
                  </a:ext>
                </a:extLst>
              </a:tr>
              <a:tr h="25284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a:latin typeface="+mn-lt"/>
                          <a:cs typeface="Times New Roman" pitchFamily="18" charset="0"/>
                        </a:rPr>
                        <a:t>142</a:t>
                      </a:r>
                      <a:endParaRPr lang="ru-RU" sz="80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spcAft>
                          <a:spcPts val="0"/>
                        </a:spcAft>
                      </a:pPr>
                      <a:r>
                        <a:rPr lang="ru-RU" sz="800" dirty="0">
                          <a:latin typeface="+mn-lt"/>
                          <a:cs typeface="Times New Roman" pitchFamily="18" charset="0"/>
                        </a:rPr>
                        <a:t>расходы на передачу прав собственности на непроизведенные активы</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spcAft>
                          <a:spcPts val="0"/>
                        </a:spcAft>
                      </a:pPr>
                      <a:r>
                        <a:rPr lang="ru-RU" sz="800" dirty="0">
                          <a:latin typeface="+mn-lt"/>
                          <a:cs typeface="Times New Roman" pitchFamily="18" charset="0"/>
                        </a:rPr>
                        <a:t>600.00.00.00</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spcAft>
                          <a:spcPts val="0"/>
                        </a:spcAft>
                      </a:pPr>
                      <a:r>
                        <a:rPr lang="ru-RU" sz="800" dirty="0">
                          <a:latin typeface="+mn-lt"/>
                          <a:cs typeface="Times New Roman" pitchFamily="18" charset="0"/>
                        </a:rPr>
                        <a:t>Расходы на передачу прав собственности на </a:t>
                      </a:r>
                      <a:r>
                        <a:rPr lang="ru-RU" sz="800" dirty="0" err="1">
                          <a:latin typeface="+mn-lt"/>
                          <a:cs typeface="Times New Roman" pitchFamily="18" charset="0"/>
                        </a:rPr>
                        <a:t>непроизведенные</a:t>
                      </a:r>
                      <a:r>
                        <a:rPr lang="ru-RU" sz="800" dirty="0">
                          <a:latin typeface="+mn-lt"/>
                          <a:cs typeface="Times New Roman" pitchFamily="18" charset="0"/>
                        </a:rPr>
                        <a:t> активы</a:t>
                      </a:r>
                      <a:endParaRPr lang="ru-RU" sz="800" dirty="0">
                        <a:latin typeface="+mn-lt"/>
                        <a:ea typeface="Times New Roman"/>
                        <a:cs typeface="Times New Roman" pitchFamily="18" charset="0"/>
                      </a:endParaRPr>
                    </a:p>
                  </a:txBody>
                  <a:tcPr marL="43500" marR="435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FF"/>
                    </a:solidFill>
                  </a:tcPr>
                </a:tc>
                <a:extLst>
                  <a:ext uri="{0D108BD9-81ED-4DB2-BD59-A6C34878D82A}">
                    <a16:rowId xmlns="" xmlns:a16="http://schemas.microsoft.com/office/drawing/2014/main" val="1001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4"/>
          <p:cNvPicPr>
            <a:picLocks noChangeAspect="1" noChangeArrowheads="1"/>
          </p:cNvPicPr>
          <p:nvPr/>
        </p:nvPicPr>
        <p:blipFill>
          <a:blip r:embed="rId2" cstate="print"/>
          <a:srcRect l="19435" t="21501" r="21295" b="13044"/>
          <a:stretch>
            <a:fillRect/>
          </a:stretch>
        </p:blipFill>
        <p:spPr bwMode="auto">
          <a:xfrm>
            <a:off x="357158" y="500048"/>
            <a:ext cx="8358246" cy="4518264"/>
          </a:xfrm>
          <a:prstGeom prst="rect">
            <a:avLst/>
          </a:prstGeom>
          <a:noFill/>
          <a:ln w="9525">
            <a:noFill/>
            <a:miter lim="800000"/>
            <a:headEnd/>
            <a:tailEnd/>
          </a:ln>
        </p:spPr>
      </p:pic>
      <p:sp>
        <p:nvSpPr>
          <p:cNvPr id="9" name="Скругленная прямоугольная выноска 8"/>
          <p:cNvSpPr/>
          <p:nvPr/>
        </p:nvSpPr>
        <p:spPr>
          <a:xfrm>
            <a:off x="1547664" y="699542"/>
            <a:ext cx="3168352" cy="1728192"/>
          </a:xfrm>
          <a:prstGeom prst="wedgeRoundRectCallout">
            <a:avLst>
              <a:gd name="adj1" fmla="val -37725"/>
              <a:gd name="adj2" fmla="val 96748"/>
              <a:gd name="adj3" fmla="val 16667"/>
            </a:avLst>
          </a:prstGeom>
          <a:solidFill>
            <a:srgbClr val="D9D8EB"/>
          </a:solidFill>
          <a:ln w="635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smtClean="0">
                <a:ln>
                  <a:noFill/>
                </a:ln>
                <a:solidFill>
                  <a:srgbClr val="E36846"/>
                </a:solidFill>
                <a:effectLst/>
                <a:uLnTx/>
                <a:uFillTx/>
                <a:ea typeface="+mn-ea"/>
                <a:cs typeface="Times New Roman" pitchFamily="18" charset="0"/>
              </a:rPr>
              <a:t>Обращаем Ваше внимание</a:t>
            </a:r>
            <a:r>
              <a:rPr kumimoji="0" lang="ru-RU" sz="800" b="0" i="0" u="none" strike="noStrike" kern="0" cap="none" spc="0" normalizeH="0" baseline="0" noProof="0" dirty="0" smtClean="0">
                <a:ln>
                  <a:noFill/>
                </a:ln>
                <a:solidFill>
                  <a:srgbClr val="282A2E"/>
                </a:solidFill>
                <a:effectLst/>
                <a:uLnTx/>
                <a:uFillTx/>
                <a:ea typeface="+mn-ea"/>
                <a:cs typeface="Times New Roman" pitchFamily="18" charset="0"/>
              </a:rPr>
              <a:t>, что </a:t>
            </a:r>
            <a:r>
              <a:rPr kumimoji="0" lang="ru-RU" sz="800" b="1" i="0" u="none" strike="noStrike" kern="0" cap="none" spc="0" normalizeH="0" baseline="0" noProof="0" dirty="0" smtClean="0">
                <a:ln>
                  <a:noFill/>
                </a:ln>
                <a:solidFill>
                  <a:srgbClr val="282A2E"/>
                </a:solidFill>
                <a:effectLst/>
                <a:uLnTx/>
                <a:uFillTx/>
                <a:ea typeface="+mn-ea"/>
                <a:cs typeface="Times New Roman" pitchFamily="18" charset="0"/>
              </a:rPr>
              <a:t>модульные строения (здания) </a:t>
            </a:r>
            <a:r>
              <a:rPr kumimoji="0" lang="ru-RU" sz="800" b="0" i="0" u="none" strike="noStrike" kern="0" cap="none" spc="0" normalizeH="0" baseline="0" noProof="0" dirty="0" smtClean="0">
                <a:ln>
                  <a:noFill/>
                </a:ln>
                <a:solidFill>
                  <a:srgbClr val="282A2E"/>
                </a:solidFill>
                <a:effectLst/>
                <a:uLnTx/>
                <a:uFillTx/>
                <a:ea typeface="+mn-ea"/>
                <a:cs typeface="Times New Roman" pitchFamily="18" charset="0"/>
              </a:rPr>
              <a:t>(такие как детские сады, школы, фельдшерско-акушерские пункты (</a:t>
            </a:r>
            <a:r>
              <a:rPr kumimoji="0" lang="ru-RU" sz="800" b="0" i="0" u="none" strike="noStrike" kern="0" cap="none" spc="0" normalizeH="0" baseline="0" noProof="0" dirty="0" err="1" smtClean="0">
                <a:ln>
                  <a:noFill/>
                </a:ln>
                <a:solidFill>
                  <a:srgbClr val="282A2E"/>
                </a:solidFill>
                <a:effectLst/>
                <a:uLnTx/>
                <a:uFillTx/>
                <a:ea typeface="+mn-ea"/>
                <a:cs typeface="Times New Roman" pitchFamily="18" charset="0"/>
              </a:rPr>
              <a:t>ФАПы</a:t>
            </a:r>
            <a:r>
              <a:rPr kumimoji="0" lang="ru-RU" sz="800" b="0" i="0" u="none" strike="noStrike" kern="0" cap="none" spc="0" normalizeH="0" baseline="0" noProof="0" dirty="0" smtClean="0">
                <a:ln>
                  <a:noFill/>
                </a:ln>
                <a:solidFill>
                  <a:srgbClr val="282A2E"/>
                </a:solidFill>
                <a:effectLst/>
                <a:uLnTx/>
                <a:uFillTx/>
                <a:ea typeface="+mn-ea"/>
                <a:cs typeface="Times New Roman" pitchFamily="18" charset="0"/>
              </a:rPr>
              <a:t>) и т.п.) относятся к зданиям, а не сооружениям.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smtClean="0">
                <a:ln>
                  <a:noFill/>
                </a:ln>
                <a:solidFill>
                  <a:srgbClr val="282A2E"/>
                </a:solidFill>
                <a:effectLst/>
                <a:uLnTx/>
                <a:uFillTx/>
                <a:ea typeface="+mn-ea"/>
                <a:cs typeface="Times New Roman" pitchFamily="18" charset="0"/>
              </a:rPr>
              <a:t>Относятся к нежилым зданиям и не учитываются в строке 03:</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smtClean="0">
                <a:ln>
                  <a:noFill/>
                </a:ln>
                <a:solidFill>
                  <a:srgbClr val="282A2E"/>
                </a:solidFill>
                <a:effectLst/>
                <a:uLnTx/>
                <a:uFillTx/>
                <a:ea typeface="+mn-ea"/>
                <a:cs typeface="Times New Roman" pitchFamily="18" charset="0"/>
              </a:rPr>
              <a:t>здания кратковременного проживания - гостиниц (общего типа и туристских), общежитий гостиничного типа, жилых помещений мотелей и кемпингов, оздоровительных учреждений (включая их спальные корпуса);</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smtClean="0">
                <a:ln>
                  <a:noFill/>
                </a:ln>
                <a:solidFill>
                  <a:srgbClr val="282A2E"/>
                </a:solidFill>
                <a:effectLst/>
                <a:uLnTx/>
                <a:uFillTx/>
                <a:ea typeface="+mn-ea"/>
                <a:cs typeface="Times New Roman" pitchFamily="18" charset="0"/>
              </a:rPr>
              <a:t>колонии, тюрьмы, следственные изоляторы, казармы для заключенных, армейские казармы.</a:t>
            </a: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p:txBody>
      </p:sp>
      <p:sp>
        <p:nvSpPr>
          <p:cNvPr id="11" name="Скругленная прямоугольная выноска 10"/>
          <p:cNvSpPr/>
          <p:nvPr/>
        </p:nvSpPr>
        <p:spPr>
          <a:xfrm>
            <a:off x="5436096" y="915566"/>
            <a:ext cx="3384376" cy="2016224"/>
          </a:xfrm>
          <a:prstGeom prst="wedgeRoundRectCallout">
            <a:avLst>
              <a:gd name="adj1" fmla="val -152122"/>
              <a:gd name="adj2" fmla="val 70916"/>
              <a:gd name="adj3" fmla="val 16667"/>
            </a:avLst>
          </a:prstGeom>
          <a:solidFill>
            <a:srgbClr val="CFE8FF"/>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282A2E"/>
                </a:solidFill>
                <a:effectLst/>
                <a:uLnTx/>
                <a:uFillTx/>
                <a:ea typeface="+mn-ea"/>
                <a:cs typeface="Times New Roman" pitchFamily="18" charset="0"/>
              </a:rPr>
              <a:t>К жилым зданиям относятся:</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здания, входящие в жилой фонд (общего назначения, общежитий, спальных корпусов (помещений) школ-интернатов, спальных корпусов (помещений) детских домов, спальных корпусов (помещений) домов для престарелых и инвалидов, т.е. здания предназначенные для длительного проживания );</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жилые здания (помещения), не входящие в жилой фонд (летние дачи, садовые домики, домики щитовые передвижные, вагончики, помещения, приспособленные под жилье, - вагоны и кузова железнодорожных вагонов, суда и тому подобные);</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ведомственное жилье (включая выкупленные организациями квартиры, используемые в качестве жилых помещений), учитываемое на балансе организации.</a:t>
            </a:r>
          </a:p>
        </p:txBody>
      </p:sp>
      <p:sp>
        <p:nvSpPr>
          <p:cNvPr id="13" name="Скругленная прямоугольная выноска 12"/>
          <p:cNvSpPr/>
          <p:nvPr/>
        </p:nvSpPr>
        <p:spPr>
          <a:xfrm>
            <a:off x="4139952" y="3003798"/>
            <a:ext cx="3384376" cy="2016224"/>
          </a:xfrm>
          <a:prstGeom prst="wedgeRoundRectCallout">
            <a:avLst>
              <a:gd name="adj1" fmla="val -113881"/>
              <a:gd name="adj2" fmla="val -27247"/>
              <a:gd name="adj3" fmla="val 16667"/>
            </a:avLst>
          </a:prstGeom>
          <a:solidFill>
            <a:srgbClr val="D3F5E2"/>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Примерами </a:t>
            </a:r>
            <a:r>
              <a:rPr kumimoji="0" lang="ru-RU" sz="800" b="1" i="0" u="none" strike="noStrike" kern="0" cap="none" spc="0" normalizeH="0" baseline="0" noProof="0" dirty="0">
                <a:ln>
                  <a:noFill/>
                </a:ln>
                <a:solidFill>
                  <a:srgbClr val="282A2E"/>
                </a:solidFill>
                <a:effectLst/>
                <a:uLnTx/>
                <a:uFillTx/>
                <a:ea typeface="+mn-ea"/>
                <a:cs typeface="Times New Roman" pitchFamily="18" charset="0"/>
              </a:rPr>
              <a:t>сооружений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могут служить такие объекты как:</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магистрали, улицы, автомобильные, железные дороги, взлетно-посадочные полосы аэродромов; </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мосты, эстакады, тоннели; </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водные магистрали, плотины и другие гидротехнические сооружения; </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магистральные трубопроводы, линии связи и электропередачи; </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местные трубопроводы, шахты и сооружения для отдыха, развлечений и проведения досуга.</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Сооружения являются объектами, прочно связанными с землей. Например, различного рода емкости для хранения разных веществ, установленные на фундаменты или иным способом прочно связанные с землей.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p:cNvPicPr>
            <a:picLocks noChangeAspect="1" noChangeArrowheads="1"/>
          </p:cNvPicPr>
          <p:nvPr/>
        </p:nvPicPr>
        <p:blipFill>
          <a:blip r:embed="rId2" cstate="print"/>
          <a:srcRect l="19435" t="21501" r="21295" b="13044"/>
          <a:stretch>
            <a:fillRect/>
          </a:stretch>
        </p:blipFill>
        <p:spPr bwMode="auto">
          <a:xfrm>
            <a:off x="357158" y="500048"/>
            <a:ext cx="8358246" cy="4518264"/>
          </a:xfrm>
          <a:prstGeom prst="rect">
            <a:avLst/>
          </a:prstGeom>
          <a:noFill/>
          <a:ln w="9525">
            <a:noFill/>
            <a:miter lim="800000"/>
            <a:headEnd/>
            <a:tailEnd/>
          </a:ln>
        </p:spPr>
      </p:pic>
      <p:sp>
        <p:nvSpPr>
          <p:cNvPr id="6" name="Скругленная прямоугольная выноска 5"/>
          <p:cNvSpPr/>
          <p:nvPr/>
        </p:nvSpPr>
        <p:spPr>
          <a:xfrm>
            <a:off x="3500430" y="2500312"/>
            <a:ext cx="1763688" cy="432048"/>
          </a:xfrm>
          <a:prstGeom prst="wedgeRoundRectCallout">
            <a:avLst>
              <a:gd name="adj1" fmla="val -140189"/>
              <a:gd name="adj2" fmla="val 205658"/>
              <a:gd name="adj3" fmla="val 16667"/>
            </a:avLst>
          </a:prstGeom>
          <a:solidFill>
            <a:srgbClr val="D9D8EB"/>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solidFill>
                  <a:srgbClr val="E36846"/>
                </a:solidFill>
                <a:uLnTx/>
                <a:uFillTx/>
                <a:ea typeface="+mn-ea"/>
                <a:cs typeface="Times New Roman" pitchFamily="18" charset="0"/>
              </a:rPr>
              <a:t>Важно!</a:t>
            </a:r>
            <a:r>
              <a:rPr kumimoji="0" lang="ru-RU" sz="800" b="0" i="0" u="none" strike="noStrike" kern="0" cap="none" spc="0" normalizeH="0" baseline="0" noProof="0" dirty="0">
                <a:solidFill>
                  <a:srgbClr val="002060"/>
                </a:solidFill>
                <a:uLnTx/>
                <a:uFillTx/>
                <a:ea typeface="+mn-ea"/>
                <a:cs typeface="Times New Roman" pitchFamily="18" charset="0"/>
              </a:rPr>
              <a:t> </a:t>
            </a:r>
            <a:r>
              <a:rPr kumimoji="0" lang="ru-RU" sz="800" b="0" i="0" u="none" strike="noStrike" kern="0" cap="none" spc="0" normalizeH="0" baseline="0" noProof="0" dirty="0">
                <a:solidFill>
                  <a:srgbClr val="282A2E"/>
                </a:solidFill>
                <a:uLnTx/>
                <a:uFillTx/>
                <a:ea typeface="+mn-ea"/>
                <a:cs typeface="Times New Roman" pitchFamily="18" charset="0"/>
              </a:rPr>
              <a:t>стр. 05 = стр. 06 + стр. 07</a:t>
            </a:r>
          </a:p>
        </p:txBody>
      </p:sp>
      <p:sp>
        <p:nvSpPr>
          <p:cNvPr id="8" name="Скругленная прямоугольная выноска 7"/>
          <p:cNvSpPr/>
          <p:nvPr/>
        </p:nvSpPr>
        <p:spPr>
          <a:xfrm>
            <a:off x="5500694" y="3286130"/>
            <a:ext cx="3096344" cy="1584176"/>
          </a:xfrm>
          <a:prstGeom prst="wedgeRoundRectCallout">
            <a:avLst>
              <a:gd name="adj1" fmla="val -165972"/>
              <a:gd name="adj2" fmla="val -8125"/>
              <a:gd name="adj3" fmla="val 16667"/>
            </a:avLst>
          </a:prstGeom>
          <a:solidFill>
            <a:srgbClr val="CFE8FF"/>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uLnTx/>
                <a:uFillTx/>
                <a:ea typeface="+mn-ea"/>
                <a:cs typeface="Times New Roman" pitchFamily="18" charset="0"/>
              </a:rPr>
              <a:t>К </a:t>
            </a:r>
            <a:r>
              <a:rPr kumimoji="0" lang="ru-RU" sz="800" b="1" i="0" u="none" strike="noStrike" kern="0" cap="none" spc="0" normalizeH="0" baseline="0" noProof="0" dirty="0">
                <a:ln>
                  <a:noFill/>
                </a:ln>
                <a:solidFill>
                  <a:srgbClr val="282A2E"/>
                </a:solidFill>
                <a:uLnTx/>
                <a:uFillTx/>
                <a:ea typeface="+mn-ea"/>
                <a:cs typeface="Times New Roman" pitchFamily="18" charset="0"/>
              </a:rPr>
              <a:t>ИКТ</a:t>
            </a:r>
            <a:r>
              <a:rPr kumimoji="0" lang="ru-RU" sz="800" b="0" i="0" u="none" strike="noStrike" kern="0" cap="none" spc="0" normalizeH="0" baseline="0" noProof="0" dirty="0">
                <a:ln>
                  <a:noFill/>
                </a:ln>
                <a:solidFill>
                  <a:srgbClr val="282A2E"/>
                </a:solidFill>
                <a:uLnTx/>
                <a:uFillTx/>
                <a:ea typeface="+mn-ea"/>
                <a:cs typeface="Times New Roman" pitchFamily="18" charset="0"/>
              </a:rPr>
              <a:t> относится информационное оборудование, комплектные машины и оборудование, предназначенные для преобразования и хранения информации, в состав которых могут входить устройства электронного управления, электронные и прочие компоненты, являющиеся частями этих машин и оборудования.</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uLnTx/>
                <a:uFillTx/>
                <a:ea typeface="+mn-ea"/>
                <a:cs typeface="Times New Roman" pitchFamily="18" charset="0"/>
              </a:rPr>
              <a:t>К </a:t>
            </a:r>
            <a:r>
              <a:rPr kumimoji="0" lang="ru-RU" sz="800" b="1" i="0" u="none" strike="noStrike" kern="0" cap="none" spc="0" normalizeH="0" baseline="0" noProof="0" dirty="0">
                <a:ln>
                  <a:noFill/>
                </a:ln>
                <a:solidFill>
                  <a:srgbClr val="282A2E"/>
                </a:solidFill>
                <a:uLnTx/>
                <a:uFillTx/>
                <a:ea typeface="+mn-ea"/>
                <a:cs typeface="Times New Roman" pitchFamily="18" charset="0"/>
              </a:rPr>
              <a:t>оборудованию для ИКТ</a:t>
            </a:r>
            <a:r>
              <a:rPr kumimoji="0" lang="ru-RU" sz="800" b="0" i="0" u="none" strike="noStrike" kern="0" cap="none" spc="0" normalizeH="0" baseline="0" noProof="0" dirty="0">
                <a:ln>
                  <a:noFill/>
                </a:ln>
                <a:solidFill>
                  <a:srgbClr val="282A2E"/>
                </a:solidFill>
                <a:uLnTx/>
                <a:uFillTx/>
                <a:ea typeface="+mn-ea"/>
                <a:cs typeface="Times New Roman" pitchFamily="18" charset="0"/>
              </a:rPr>
              <a:t> также относятся различного типа вычислительные машины, включая вычислительные сети, самостоятельные устройства ввода-вывода данных, а также оборудование систем связи - передающая и приемная аппаратура для радиосвязи, радиовещания и телевидения, аппаратура электросвязи.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p:cNvPicPr>
            <a:picLocks noChangeAspect="1" noChangeArrowheads="1"/>
          </p:cNvPicPr>
          <p:nvPr/>
        </p:nvPicPr>
        <p:blipFill>
          <a:blip r:embed="rId2" cstate="print"/>
          <a:srcRect l="19435" t="21501" r="21295" b="13044"/>
          <a:stretch>
            <a:fillRect/>
          </a:stretch>
        </p:blipFill>
        <p:spPr bwMode="auto">
          <a:xfrm>
            <a:off x="357158" y="500048"/>
            <a:ext cx="8358246" cy="4518264"/>
          </a:xfrm>
          <a:prstGeom prst="rect">
            <a:avLst/>
          </a:prstGeom>
          <a:noFill/>
          <a:ln w="9525">
            <a:noFill/>
            <a:miter lim="800000"/>
            <a:headEnd/>
            <a:tailEnd/>
          </a:ln>
        </p:spPr>
      </p:pic>
      <p:sp>
        <p:nvSpPr>
          <p:cNvPr id="10" name="Скругленная прямоугольная выноска 9"/>
          <p:cNvSpPr/>
          <p:nvPr/>
        </p:nvSpPr>
        <p:spPr>
          <a:xfrm>
            <a:off x="2071670" y="714362"/>
            <a:ext cx="3816424" cy="1714512"/>
          </a:xfrm>
          <a:prstGeom prst="wedgeRoundRectCallout">
            <a:avLst>
              <a:gd name="adj1" fmla="val -52822"/>
              <a:gd name="adj2" fmla="val 160820"/>
              <a:gd name="adj3" fmla="val 16667"/>
            </a:avLst>
          </a:prstGeom>
          <a:solidFill>
            <a:srgbClr val="D9D8EB"/>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К </a:t>
            </a:r>
            <a:r>
              <a:rPr kumimoji="0" lang="ru-RU" sz="800" b="1" i="0" u="none" strike="noStrike" kern="0" cap="none" spc="0" normalizeH="0" baseline="0" noProof="0" dirty="0">
                <a:ln>
                  <a:noFill/>
                </a:ln>
                <a:solidFill>
                  <a:srgbClr val="282A2E"/>
                </a:solidFill>
                <a:effectLst/>
                <a:uLnTx/>
                <a:uFillTx/>
                <a:ea typeface="+mn-ea"/>
                <a:cs typeface="Times New Roman" pitchFamily="18" charset="0"/>
              </a:rPr>
              <a:t>прочим машинам и оборудованию</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относится:</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оборудование, не относящееся к ИКТ;</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хозяйственный инвентарь, то есть предметы, непосредственно не используемые в производственном процессе;</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производственный инвентарь, то есть предметы технического назначения, которые участвуют в производственном процессе, но не могут быть отнесены ни к оборудованию, ни к сооружениям;</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объекты детских игровых площадок, скамьи, не являющиеся сооружениями (прочно связанными с землей, установленными на фундаментах, и так далее), мебель и т.д.;</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банкоматы, </a:t>
            </a:r>
            <a:r>
              <a:rPr kumimoji="0" lang="ru-RU" sz="800" b="0" i="0" u="none" strike="noStrike" kern="0" cap="none" spc="0" normalizeH="0" baseline="0" noProof="0" dirty="0" err="1">
                <a:ln>
                  <a:noFill/>
                </a:ln>
                <a:solidFill>
                  <a:srgbClr val="282A2E"/>
                </a:solidFill>
                <a:effectLst/>
                <a:uLnTx/>
                <a:uFillTx/>
                <a:ea typeface="+mn-ea"/>
                <a:cs typeface="Times New Roman" pitchFamily="18" charset="0"/>
              </a:rPr>
              <a:t>постаматы</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платежные терминалы относятся по ОКОФ к прочим машинам и оборудованию и отражаются по строке 07.</a:t>
            </a:r>
          </a:p>
        </p:txBody>
      </p:sp>
      <p:sp>
        <p:nvSpPr>
          <p:cNvPr id="12" name="Скругленная прямоугольная выноска 11"/>
          <p:cNvSpPr/>
          <p:nvPr/>
        </p:nvSpPr>
        <p:spPr>
          <a:xfrm>
            <a:off x="4357686" y="2427734"/>
            <a:ext cx="4283968" cy="2592288"/>
          </a:xfrm>
          <a:prstGeom prst="wedgeRoundRectCallout">
            <a:avLst>
              <a:gd name="adj1" fmla="val -106506"/>
              <a:gd name="adj2" fmla="val 32638"/>
              <a:gd name="adj3" fmla="val 16667"/>
            </a:avLst>
          </a:prstGeom>
          <a:solidFill>
            <a:srgbClr val="CFE8FF"/>
          </a:solidFill>
          <a:ln w="635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В соответствии с ОКОФ к </a:t>
            </a:r>
            <a:r>
              <a:rPr kumimoji="0" lang="ru-RU" sz="800" b="1" i="0" u="none" strike="noStrike" kern="0" cap="none" spc="0" normalizeH="0" baseline="0" noProof="0" dirty="0">
                <a:ln>
                  <a:noFill/>
                </a:ln>
                <a:solidFill>
                  <a:srgbClr val="282A2E"/>
                </a:solidFill>
                <a:effectLst/>
                <a:uLnTx/>
                <a:uFillTx/>
                <a:ea typeface="+mn-ea"/>
                <a:cs typeface="Times New Roman" pitchFamily="18" charset="0"/>
              </a:rPr>
              <a:t>транспортным средствам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относятся: </a:t>
            </a:r>
          </a:p>
          <a:p>
            <a:pPr marR="0" lvl="0" indent="182563"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средства передвижения, предназначенные для перемещения людей и грузов, железнодорожный подвижной состав (локомотивы, вагоны и другие); </a:t>
            </a:r>
          </a:p>
          <a:p>
            <a:pPr marR="0" lvl="0" indent="182563"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подвижной состав морского и водного транспорта (суда транспортные всех типов, суда служебно-вспомогательные, спасательные, ледоколы, буксиры, понтоны, плавучие доки, суда лоцманские и прочие);</a:t>
            </a:r>
          </a:p>
          <a:p>
            <a:pPr marR="0" lvl="0" indent="182563"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подвижной состав автомобильного транспорта (грузовые, легковые автомобили, автобусы, троллейбусы, тракторы, прицепы и полуприцепы); </a:t>
            </a:r>
          </a:p>
          <a:p>
            <a:pPr marR="0" lvl="0" indent="182563"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подвижной состав воздушного транспорта (самолеты, вертолеты, космические аппараты, воздухоплавательные аппараты, планеры, беспилотные комплексы); </a:t>
            </a:r>
          </a:p>
          <a:p>
            <a:pPr marR="0" lvl="0" indent="182563"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подвижной состав городского электрического транспорта (вагоны метрополитена, подвижной состав монорельсовой транспортной системы, трамваи); </a:t>
            </a:r>
          </a:p>
          <a:p>
            <a:pPr marR="0" lvl="0" indent="182563"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средства напольного производственного транспорта, а также прочие виды транспортных средств. К последним могут быть отнесены транспортные средства со специализированными кузовами, назначением которых является транспортировка грузов и людей (например, автоцистерны, молоко-, </a:t>
            </a:r>
            <a:r>
              <a:rPr kumimoji="0" lang="ru-RU" sz="800" b="0" i="0" u="none" strike="noStrike" kern="0" cap="none" spc="0" normalizeH="0" baseline="0" noProof="0" dirty="0" err="1">
                <a:ln>
                  <a:noFill/>
                </a:ln>
                <a:solidFill>
                  <a:srgbClr val="282A2E"/>
                </a:solidFill>
                <a:effectLst/>
                <a:uLnTx/>
                <a:uFillTx/>
                <a:ea typeface="+mn-ea"/>
                <a:cs typeface="Times New Roman" pitchFamily="18" charset="0"/>
              </a:rPr>
              <a:t>цементо</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муковозы).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srcRect l="19697" t="18448" r="16937" b="19562"/>
          <a:stretch>
            <a:fillRect/>
          </a:stretch>
        </p:blipFill>
        <p:spPr bwMode="auto">
          <a:xfrm>
            <a:off x="214282" y="571486"/>
            <a:ext cx="8643998" cy="4286280"/>
          </a:xfrm>
          <a:prstGeom prst="rect">
            <a:avLst/>
          </a:prstGeom>
          <a:noFill/>
          <a:ln w="9525">
            <a:noFill/>
            <a:miter lim="800000"/>
            <a:headEnd/>
            <a:tailEnd/>
          </a:ln>
        </p:spPr>
      </p:pic>
      <p:sp>
        <p:nvSpPr>
          <p:cNvPr id="7" name="Скругленная прямоугольная выноска 6"/>
          <p:cNvSpPr/>
          <p:nvPr/>
        </p:nvSpPr>
        <p:spPr>
          <a:xfrm>
            <a:off x="4716016" y="642924"/>
            <a:ext cx="3744416" cy="2143140"/>
          </a:xfrm>
          <a:prstGeom prst="wedgeRoundRectCallout">
            <a:avLst>
              <a:gd name="adj1" fmla="val -125035"/>
              <a:gd name="adj2" fmla="val -30872"/>
              <a:gd name="adj3" fmla="val 16667"/>
            </a:avLst>
          </a:prstGeom>
          <a:solidFill>
            <a:srgbClr val="D9D8EB"/>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Культивируемые биологические ресурсы животного происхождения включают в соответствии с ОКОФ: </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племенной скот, молочное стадо, рабочий скот, овец и других животных, используемых для производства шерсти, животных, используемых для транспортировки, скачек или развлечений, животных цирков, зоопарков, служебных собак и другие объекты, относящиеся к группировке ОКОФ 510. </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животные, используемые в качестве учебных пособий (например, уход за лошадьми как урок труда) или в качестве субъектов терапии (</a:t>
            </a:r>
            <a:r>
              <a:rPr kumimoji="0" lang="ru-RU" sz="800" b="0" i="0" u="none" strike="noStrike" kern="0" cap="none" spc="0" normalizeH="0" baseline="0" noProof="0" dirty="0" err="1">
                <a:ln>
                  <a:noFill/>
                </a:ln>
                <a:solidFill>
                  <a:srgbClr val="282A2E"/>
                </a:solidFill>
                <a:effectLst/>
                <a:uLnTx/>
                <a:uFillTx/>
                <a:ea typeface="+mn-ea"/>
                <a:cs typeface="Times New Roman" pitchFamily="18" charset="0"/>
              </a:rPr>
              <a:t>иппотерапия</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a:t>
            </a:r>
            <a:r>
              <a:rPr kumimoji="0" lang="ru-RU" sz="800" b="0" i="0" u="none" strike="noStrike" kern="0" cap="none" spc="0" normalizeH="0" baseline="0" noProof="0" dirty="0" err="1">
                <a:ln>
                  <a:noFill/>
                </a:ln>
                <a:solidFill>
                  <a:srgbClr val="282A2E"/>
                </a:solidFill>
                <a:effectLst/>
                <a:uLnTx/>
                <a:uFillTx/>
                <a:ea typeface="+mn-ea"/>
                <a:cs typeface="Times New Roman" pitchFamily="18" charset="0"/>
              </a:rPr>
              <a:t>канистерапия</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a:t>
            </a:r>
            <a:r>
              <a:rPr kumimoji="0" lang="ru-RU" sz="800" b="0" i="0" u="none" strike="noStrike" kern="0" cap="none" spc="0" normalizeH="0" baseline="0" noProof="0" dirty="0" err="1">
                <a:ln>
                  <a:noFill/>
                </a:ln>
                <a:solidFill>
                  <a:srgbClr val="282A2E"/>
                </a:solidFill>
                <a:effectLst/>
                <a:uLnTx/>
                <a:uFillTx/>
                <a:ea typeface="+mn-ea"/>
                <a:cs typeface="Times New Roman" pitchFamily="18" charset="0"/>
              </a:rPr>
              <a:t>дельфинотерапия</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и прочее), данные о стоимости указанных животных отражаются по строке 10.</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Не учитываются по этой строке животные, выращиваемые на убой, включая домашнюю птицу, а также животные, не достигшие продуктивного возраста, за исключением выращиваемых для собственного использования.</a:t>
            </a:r>
          </a:p>
        </p:txBody>
      </p:sp>
      <p:sp>
        <p:nvSpPr>
          <p:cNvPr id="9" name="Скругленная прямоугольная выноска 8"/>
          <p:cNvSpPr/>
          <p:nvPr/>
        </p:nvSpPr>
        <p:spPr>
          <a:xfrm>
            <a:off x="5286380" y="2857502"/>
            <a:ext cx="3600400" cy="1927686"/>
          </a:xfrm>
          <a:prstGeom prst="wedgeRoundRectCallout">
            <a:avLst>
              <a:gd name="adj1" fmla="val -145070"/>
              <a:gd name="adj2" fmla="val -127563"/>
              <a:gd name="adj3" fmla="val 16667"/>
            </a:avLst>
          </a:prstGeom>
          <a:solidFill>
            <a:srgbClr val="CFE8FF"/>
          </a:solidFill>
          <a:ln w="635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E36846"/>
                </a:solidFill>
                <a:effectLst/>
                <a:uLnTx/>
                <a:uFillTx/>
                <a:ea typeface="+mn-ea"/>
                <a:cs typeface="Times New Roman" pitchFamily="18" charset="0"/>
              </a:rPr>
              <a:t>В строке 11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из состава культивируемых биологических ресурсов животного происхождения выделяется рабочий и продуктивный скот. К нему относятся в соответствии с ОКОФ: </a:t>
            </a:r>
          </a:p>
          <a:p>
            <a:pPr marR="0" lvl="0" indent="182563" defTabSz="6858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лошади, волы, верблюды, ослы и прочие рабочие животные (включая транспортных лошадей); </a:t>
            </a:r>
          </a:p>
          <a:p>
            <a:pPr marR="0" lvl="0" indent="182563" defTabSz="6858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коровы, овцы, а также другие животные, которые неоднократно или постоянно используются для получения продуктов, таких как молоко, шерсть и других; </a:t>
            </a:r>
          </a:p>
          <a:p>
            <a:pPr marR="0" lvl="0" indent="182563" defTabSz="6858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жеребцы-производители и племенные кобылы (нерабочие), быки-производители, коровы, хряки-производители и прочий племенной скот. </a:t>
            </a:r>
          </a:p>
          <a:p>
            <a:pPr marL="0" marR="0" lvl="0" indent="0" defTabSz="6858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Рабочие животные, включая транспортных лошадей, относятся к скоту, а не к транспортным средствам.</a:t>
            </a:r>
          </a:p>
        </p:txBody>
      </p:sp>
      <p:sp>
        <p:nvSpPr>
          <p:cNvPr id="11" name="Скругленная прямоугольная выноска 10"/>
          <p:cNvSpPr/>
          <p:nvPr/>
        </p:nvSpPr>
        <p:spPr>
          <a:xfrm>
            <a:off x="1500166" y="3143254"/>
            <a:ext cx="3240360" cy="1870498"/>
          </a:xfrm>
          <a:prstGeom prst="wedgeRoundRectCallout">
            <a:avLst>
              <a:gd name="adj1" fmla="val -38938"/>
              <a:gd name="adj2" fmla="val -132101"/>
              <a:gd name="adj3" fmla="val 16667"/>
            </a:avLst>
          </a:prstGeom>
          <a:solidFill>
            <a:srgbClr val="D3F5E2"/>
          </a:solidFill>
          <a:ln w="635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E36846"/>
                </a:solidFill>
                <a:effectLst/>
                <a:uLnTx/>
                <a:uFillTx/>
                <a:ea typeface="+mn-ea"/>
                <a:cs typeface="Times New Roman" pitchFamily="18" charset="0"/>
              </a:rPr>
              <a:t>В строке 12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отражаются данные о культивируемых биологических ресурсах растительного происхождения, к которым относятся все виды культивируемых многолетних насаждений независимо от их возраста (за исключением не относящихся к основным фондам многолетних насаждений, выращиваемых в питомниках в качестве посадочного материала).</a:t>
            </a:r>
          </a:p>
          <a:p>
            <a:pPr marL="0" marR="0" lvl="0" indent="0" defTabSz="6858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В случае наличия на балансе организации деревьев, посаженных в целях озеленения предприятий, школ, детских садов, поликлиник, больниц, парков, улиц, дворов и так далее, стоимость таких деревьев отражается по строке 12 "культивируемые биологические ресурсы растительного происхождения</a:t>
            </a:r>
            <a:r>
              <a:rPr kumimoji="0" lang="ru-RU" sz="800" b="0" i="0" u="none" strike="noStrike" kern="0" cap="none" spc="0" normalizeH="0" baseline="0" noProof="0" dirty="0" smtClean="0">
                <a:ln>
                  <a:noFill/>
                </a:ln>
                <a:solidFill>
                  <a:srgbClr val="282A2E"/>
                </a:solidFill>
                <a:effectLst/>
                <a:uLnTx/>
                <a:uFillTx/>
                <a:ea typeface="+mn-ea"/>
                <a:cs typeface="Times New Roman" pitchFamily="18" charset="0"/>
              </a:rPr>
              <a:t>".</a:t>
            </a: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l="19697" t="18448" r="16937" b="19562"/>
          <a:stretch>
            <a:fillRect/>
          </a:stretch>
        </p:blipFill>
        <p:spPr bwMode="auto">
          <a:xfrm>
            <a:off x="214282" y="571486"/>
            <a:ext cx="8643998" cy="4286280"/>
          </a:xfrm>
          <a:prstGeom prst="rect">
            <a:avLst/>
          </a:prstGeom>
          <a:noFill/>
          <a:ln w="9525">
            <a:noFill/>
            <a:miter lim="800000"/>
            <a:headEnd/>
            <a:tailEnd/>
          </a:ln>
        </p:spPr>
      </p:pic>
      <p:sp>
        <p:nvSpPr>
          <p:cNvPr id="6" name="Скругленная прямоугольная выноска 5"/>
          <p:cNvSpPr/>
          <p:nvPr/>
        </p:nvSpPr>
        <p:spPr>
          <a:xfrm>
            <a:off x="4355976" y="627534"/>
            <a:ext cx="3528392" cy="642942"/>
          </a:xfrm>
          <a:prstGeom prst="wedgeRoundRectCallout">
            <a:avLst>
              <a:gd name="adj1" fmla="val -119774"/>
              <a:gd name="adj2" fmla="val 160005"/>
              <a:gd name="adj3" fmla="val 16667"/>
            </a:avLst>
          </a:prstGeom>
          <a:solidFill>
            <a:srgbClr val="D9D8EB"/>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E36846"/>
                </a:solidFill>
                <a:effectLst/>
                <a:uLnTx/>
                <a:uFillTx/>
                <a:ea typeface="+mn-ea"/>
                <a:cs typeface="Times New Roman" pitchFamily="18" charset="0"/>
              </a:rPr>
              <a:t>Важно!</a:t>
            </a:r>
            <a:r>
              <a:rPr kumimoji="0" lang="ru-RU" sz="800" b="0" i="0" u="none" strike="noStrike" kern="0" cap="none" spc="0" normalizeH="0" baseline="0" noProof="0" dirty="0">
                <a:ln>
                  <a:noFill/>
                </a:ln>
                <a:solidFill>
                  <a:srgbClr val="E36846"/>
                </a:solidFill>
                <a:effectLst/>
                <a:uLnTx/>
                <a:uFillTx/>
                <a:ea typeface="+mn-ea"/>
                <a:cs typeface="Times New Roman"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Обязательно должно соблюдаться  следующее контрольное соотношение</a:t>
            </a:r>
            <a:endParaRPr kumimoji="0" lang="en-US" sz="800" b="0"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стр. 13 = стр. 131 + стр. 132 + стр. 133 + стр. 134 + стр. 135</a:t>
            </a:r>
          </a:p>
        </p:txBody>
      </p:sp>
      <p:sp>
        <p:nvSpPr>
          <p:cNvPr id="8" name="Скругленная прямоугольная выноска 7"/>
          <p:cNvSpPr/>
          <p:nvPr/>
        </p:nvSpPr>
        <p:spPr>
          <a:xfrm>
            <a:off x="4283968" y="1635646"/>
            <a:ext cx="4320480" cy="1714512"/>
          </a:xfrm>
          <a:prstGeom prst="wedgeRoundRectCallout">
            <a:avLst>
              <a:gd name="adj1" fmla="val -104941"/>
              <a:gd name="adj2" fmla="val -2551"/>
              <a:gd name="adj3" fmla="val 16667"/>
            </a:avLst>
          </a:prstGeom>
          <a:solidFill>
            <a:srgbClr val="CFE8FF"/>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К исследованиям и разработкам </a:t>
            </a:r>
            <a:r>
              <a:rPr kumimoji="0" lang="ru-RU" sz="800" b="0" i="0" u="none" strike="noStrike" kern="0" cap="none" spc="0" normalizeH="0" baseline="0" noProof="0" dirty="0">
                <a:ln>
                  <a:noFill/>
                </a:ln>
                <a:solidFill>
                  <a:srgbClr val="002060"/>
                </a:solidFill>
                <a:effectLst/>
                <a:uLnTx/>
                <a:uFillTx/>
                <a:ea typeface="+mn-ea"/>
                <a:cs typeface="Times New Roman" pitchFamily="18" charset="0"/>
              </a:rPr>
              <a:t>(</a:t>
            </a:r>
            <a:r>
              <a:rPr kumimoji="0" lang="ru-RU" sz="800" b="1" i="0" u="none" strike="noStrike" kern="0" cap="none" spc="0" normalizeH="0" baseline="0" noProof="0" dirty="0">
                <a:ln>
                  <a:noFill/>
                </a:ln>
                <a:solidFill>
                  <a:srgbClr val="E36846"/>
                </a:solidFill>
                <a:effectLst/>
                <a:uLnTx/>
                <a:uFillTx/>
                <a:ea typeface="+mn-ea"/>
                <a:cs typeface="Times New Roman" pitchFamily="18" charset="0"/>
              </a:rPr>
              <a:t>строка 131</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относятся:</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изобретения, полезные модели, промышленные образцы;</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селекционные достижения;</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топологии интегральных микросхем;</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секреты производства (ноу-хау);</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произведения архитектуры, градостроительства и садово-паркового искусства, в том числе в виде проектов, чертежей, изображений и макетов;</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прочие результаты научных исследований и экспериментальных разработок, в том числе в виде производных и составных научных произведений.</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Данные о стоимости законченных работ по разработке проектно-сметной документации, выполненных своими силами или сторонней организацией отражаются по строке 131. </a:t>
            </a:r>
          </a:p>
        </p:txBody>
      </p:sp>
      <p:sp>
        <p:nvSpPr>
          <p:cNvPr id="10" name="Скругленная прямоугольная выноска 9"/>
          <p:cNvSpPr/>
          <p:nvPr/>
        </p:nvSpPr>
        <p:spPr>
          <a:xfrm>
            <a:off x="4429124" y="3500444"/>
            <a:ext cx="4176464" cy="1150418"/>
          </a:xfrm>
          <a:prstGeom prst="wedgeRoundRectCallout">
            <a:avLst>
              <a:gd name="adj1" fmla="val -110939"/>
              <a:gd name="adj2" fmla="val -101048"/>
              <a:gd name="adj3" fmla="val 16667"/>
            </a:avLst>
          </a:prstGeom>
          <a:solidFill>
            <a:srgbClr val="D3F5E2"/>
          </a:solidFill>
          <a:ln w="635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К объектам интеллектуальной собственности "Разведка недр и оценка запасов полезных ископаемых, включая произведенные нематериальные поисковые активы"  относится защищенная тем или иным образом информация, полученная в результате деятельности по сбору информации, осуществляемой в рамках проведения топографических, геологических и геофизических исследований, разведочного бурения, отбора образцов, иной деятельности по получению геологической информации о недрах, а также оценки коммерческой целесообразности добычи.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l="19697" t="18448" r="16937" b="19562"/>
          <a:stretch>
            <a:fillRect/>
          </a:stretch>
        </p:blipFill>
        <p:spPr bwMode="auto">
          <a:xfrm>
            <a:off x="214282" y="571486"/>
            <a:ext cx="8643998" cy="4286280"/>
          </a:xfrm>
          <a:prstGeom prst="rect">
            <a:avLst/>
          </a:prstGeom>
          <a:noFill/>
          <a:ln w="9525">
            <a:noFill/>
            <a:miter lim="800000"/>
            <a:headEnd/>
            <a:tailEnd/>
          </a:ln>
        </p:spPr>
      </p:pic>
      <p:sp>
        <p:nvSpPr>
          <p:cNvPr id="4" name="Скругленная прямоугольная выноска 3"/>
          <p:cNvSpPr/>
          <p:nvPr/>
        </p:nvSpPr>
        <p:spPr>
          <a:xfrm>
            <a:off x="3000364" y="571486"/>
            <a:ext cx="4176464" cy="1285884"/>
          </a:xfrm>
          <a:prstGeom prst="wedgeRoundRectCallout">
            <a:avLst>
              <a:gd name="adj1" fmla="val -76210"/>
              <a:gd name="adj2" fmla="val 160877"/>
              <a:gd name="adj3" fmla="val 16667"/>
            </a:avLst>
          </a:prstGeom>
          <a:solidFill>
            <a:srgbClr val="D9D8EB"/>
          </a:solidFill>
          <a:ln w="635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Компьютерное программное обеспечение состоит из компьютерных программ, описаний программ и вспомогательных материалов как для компьютерных систем, так и для прикладного программного обеспечения. В его стоимость включается как стоимость начальной разработки, так и последующего расширения программного обеспечения, а также приобретение копий, которые классифицируются как активы. Эти виды основных фондов относятся к группировке ОКОФ "Программное обеспечение" и начинаются с кода 731.</a:t>
            </a:r>
          </a:p>
          <a:p>
            <a:pPr marL="0" marR="0" lvl="0" indent="0" defTabSz="6858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E36846"/>
                </a:solidFill>
                <a:effectLst/>
                <a:uLnTx/>
                <a:uFillTx/>
                <a:ea typeface="+mn-ea"/>
                <a:cs typeface="Times New Roman" pitchFamily="18" charset="0"/>
              </a:rPr>
              <a:t>Важно!</a:t>
            </a:r>
            <a:r>
              <a:rPr kumimoji="0" lang="ru-RU" sz="800" b="0" i="0" u="none" strike="noStrike" kern="0" cap="none" spc="0" normalizeH="0" baseline="0" noProof="0" dirty="0">
                <a:ln>
                  <a:noFill/>
                </a:ln>
                <a:solidFill>
                  <a:srgbClr val="002060"/>
                </a:solidFill>
                <a:effectLst/>
                <a:uLnTx/>
                <a:uFillTx/>
                <a:ea typeface="+mn-ea"/>
                <a:cs typeface="Times New Roman" pitchFamily="18" charset="0"/>
              </a:rPr>
              <a:t>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Отражаются только те ПО на которые начисляется износ (амортизация) линейным способом более 12 месяцев.</a:t>
            </a:r>
          </a:p>
        </p:txBody>
      </p:sp>
      <p:sp>
        <p:nvSpPr>
          <p:cNvPr id="6" name="Скругленная прямоугольная выноска 5"/>
          <p:cNvSpPr/>
          <p:nvPr/>
        </p:nvSpPr>
        <p:spPr>
          <a:xfrm>
            <a:off x="4283968" y="2067694"/>
            <a:ext cx="4501734" cy="1285884"/>
          </a:xfrm>
          <a:prstGeom prst="wedgeRoundRectCallout">
            <a:avLst>
              <a:gd name="adj1" fmla="val -103018"/>
              <a:gd name="adj2" fmla="val 53571"/>
              <a:gd name="adj3" fmla="val 16667"/>
            </a:avLst>
          </a:prstGeom>
          <a:solidFill>
            <a:srgbClr val="CFE8FF"/>
          </a:solidFill>
          <a:ln w="6350" cap="flat" cmpd="sng" algn="ctr">
            <a:noFill/>
            <a:prstDash val="solid"/>
            <a:miter lim="800000"/>
          </a:ln>
          <a:effectLst/>
        </p:spPr>
        <p:txBody>
          <a:bodyPr rtlCol="0" anchor="ctr"/>
          <a:lstStyle/>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Базы данных представляют собой совокупность файлов данных, организованную в соответствии с определенными правилами, поддерживаемую в памяти компьютера, характеризующую актуальное состояние некоторой предметной области и используемую для удовлетворения информационных потребностей пользователей.</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Если в учете организации в составе нематериальных активов числится сайт в информационно-телекоммуникационной сети "Интернет" - совокупность электронных документов (файлов) организации в компьютерной сети, объединенных под одним адресом (доменным именем или IP-адресом), или рекламный ролик организации, они учитываются по</a:t>
            </a:r>
            <a:r>
              <a:rPr kumimoji="0" lang="ru-RU" sz="800" b="0" i="0" u="none" strike="noStrike" kern="0" cap="none" spc="0" normalizeH="0" baseline="0" noProof="0" dirty="0">
                <a:ln>
                  <a:noFill/>
                </a:ln>
                <a:solidFill>
                  <a:srgbClr val="002060"/>
                </a:solidFill>
                <a:effectLst/>
                <a:uLnTx/>
                <a:uFillTx/>
                <a:ea typeface="+mn-ea"/>
                <a:cs typeface="Times New Roman" pitchFamily="18" charset="0"/>
              </a:rPr>
              <a:t> </a:t>
            </a:r>
            <a:r>
              <a:rPr kumimoji="0" lang="ru-RU" sz="800" b="1" i="0" u="none" strike="noStrike" kern="0" cap="none" spc="0" normalizeH="0" baseline="0" noProof="0" dirty="0">
                <a:ln>
                  <a:noFill/>
                </a:ln>
                <a:solidFill>
                  <a:srgbClr val="E36846"/>
                </a:solidFill>
                <a:effectLst/>
                <a:uLnTx/>
                <a:uFillTx/>
                <a:ea typeface="+mn-ea"/>
                <a:cs typeface="Times New Roman" pitchFamily="18" charset="0"/>
              </a:rPr>
              <a:t>строке 134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как "база данных".</a:t>
            </a:r>
          </a:p>
        </p:txBody>
      </p:sp>
      <p:sp>
        <p:nvSpPr>
          <p:cNvPr id="8" name="Скругленная прямоугольная выноска 7"/>
          <p:cNvSpPr/>
          <p:nvPr/>
        </p:nvSpPr>
        <p:spPr>
          <a:xfrm>
            <a:off x="4788024" y="3435846"/>
            <a:ext cx="3886722" cy="1511028"/>
          </a:xfrm>
          <a:prstGeom prst="wedgeRoundRectCallout">
            <a:avLst>
              <a:gd name="adj1" fmla="val -124971"/>
              <a:gd name="adj2" fmla="val -36806"/>
              <a:gd name="adj3" fmla="val 16667"/>
            </a:avLst>
          </a:prstGeom>
          <a:solidFill>
            <a:srgbClr val="D3F5E2"/>
          </a:solidFill>
          <a:ln w="635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К объекту интеллектуальной собственности "Оригиналы произведений развлекательного жанра, литературы и искусства" (</a:t>
            </a:r>
            <a:r>
              <a:rPr kumimoji="0" lang="ru-RU" sz="800" b="1" i="0" u="none" strike="noStrike" kern="0" cap="none" spc="0" normalizeH="0" baseline="0" noProof="0" dirty="0">
                <a:ln>
                  <a:noFill/>
                </a:ln>
                <a:solidFill>
                  <a:srgbClr val="E36846"/>
                </a:solidFill>
                <a:effectLst/>
                <a:uLnTx/>
                <a:uFillTx/>
                <a:ea typeface="+mn-ea"/>
                <a:cs typeface="Times New Roman" pitchFamily="18" charset="0"/>
              </a:rPr>
              <a:t>строка 135</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относятся оригиналы фильмов, произведений живописи, скульптуры, графики, дизайна, графических рассказов, комиксов и других произведений изобразительного искусства, оригиналы авторских рукописей (автографов) литературных и музыкальных произведений, собственноручно написанных автором либо напечатанных с помощью технического устройства и подписанных им, а также копии (повторы) произведений изобразительного искусства, которые были сделаны самим автором или под его руководством, подписаны или иным способом отмечены автором.</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l="19697" t="18448" r="16937" b="19562"/>
          <a:stretch>
            <a:fillRect/>
          </a:stretch>
        </p:blipFill>
        <p:spPr bwMode="auto">
          <a:xfrm>
            <a:off x="214282" y="571486"/>
            <a:ext cx="8643998" cy="4286280"/>
          </a:xfrm>
          <a:prstGeom prst="rect">
            <a:avLst/>
          </a:prstGeom>
          <a:noFill/>
          <a:ln w="9525">
            <a:noFill/>
            <a:miter lim="800000"/>
            <a:headEnd/>
            <a:tailEnd/>
          </a:ln>
        </p:spPr>
      </p:pic>
      <p:sp>
        <p:nvSpPr>
          <p:cNvPr id="4" name="Скругленная прямоугольная выноска 3"/>
          <p:cNvSpPr/>
          <p:nvPr/>
        </p:nvSpPr>
        <p:spPr>
          <a:xfrm>
            <a:off x="3714744" y="267494"/>
            <a:ext cx="4214842" cy="1732752"/>
          </a:xfrm>
          <a:prstGeom prst="wedgeRoundRectCallout">
            <a:avLst>
              <a:gd name="adj1" fmla="val -92689"/>
              <a:gd name="adj2" fmla="val 162270"/>
              <a:gd name="adj3" fmla="val 16667"/>
            </a:avLst>
          </a:prstGeom>
          <a:solidFill>
            <a:srgbClr val="D9D8EB"/>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В </a:t>
            </a:r>
            <a:r>
              <a:rPr kumimoji="0" lang="ru-RU" sz="800" b="1" i="0" u="none" strike="noStrike" kern="0" cap="none" spc="0" normalizeH="0" baseline="0" noProof="0" dirty="0">
                <a:ln>
                  <a:noFill/>
                </a:ln>
                <a:solidFill>
                  <a:srgbClr val="E36846"/>
                </a:solidFill>
                <a:effectLst/>
                <a:uLnTx/>
                <a:uFillTx/>
                <a:ea typeface="+mn-ea"/>
                <a:cs typeface="Times New Roman" pitchFamily="18" charset="0"/>
              </a:rPr>
              <a:t>строке 14</a:t>
            </a:r>
            <a:r>
              <a:rPr kumimoji="0" lang="ru-RU" sz="800" b="1" i="0" u="none" strike="noStrike" kern="0" cap="none" spc="0" normalizeH="0" baseline="0" noProof="0" dirty="0">
                <a:ln>
                  <a:noFill/>
                </a:ln>
                <a:solidFill>
                  <a:srgbClr val="F14124">
                    <a:lumMod val="75000"/>
                  </a:srgbClr>
                </a:solidFill>
                <a:effectLst/>
                <a:uLnTx/>
                <a:uFillTx/>
                <a:ea typeface="+mn-ea"/>
                <a:cs typeface="Times New Roman" pitchFamily="18" charset="0"/>
              </a:rPr>
              <a:t>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учитываются данные о тех видах основных фондов, которые не учтены в строках 02-13: </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библиотечный фонд, </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err="1">
                <a:ln>
                  <a:noFill/>
                </a:ln>
                <a:solidFill>
                  <a:srgbClr val="282A2E"/>
                </a:solidFill>
                <a:effectLst/>
                <a:uLnTx/>
                <a:uFillTx/>
                <a:ea typeface="+mn-ea"/>
                <a:cs typeface="Times New Roman" pitchFamily="18" charset="0"/>
              </a:rPr>
              <a:t>кино-фото-фондо-документы</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a:t>
            </a:r>
          </a:p>
          <a:p>
            <a:pPr marR="0" lvl="0" indent="182563" defTabSz="91440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произведения искусства, не относящиеся к оригинальным, то есть копии. </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Кроме того, по строке 14 отражается спортивное, охотничье оружие, огнестрельное оружие двойного назначения, а также капитальные вложения на улучшение земли и других объектов природопользования, выделяемые в строке 141, и стоимость расходов на приобретение прав собственности при покупке </a:t>
            </a:r>
            <a:r>
              <a:rPr kumimoji="0" lang="ru-RU" sz="800" b="0" i="0" u="none" strike="noStrike" kern="0" cap="none" spc="0" normalizeH="0" baseline="0" noProof="0" dirty="0" err="1">
                <a:ln>
                  <a:noFill/>
                </a:ln>
                <a:solidFill>
                  <a:srgbClr val="282A2E"/>
                </a:solidFill>
                <a:effectLst/>
                <a:uLnTx/>
                <a:uFillTx/>
                <a:ea typeface="+mn-ea"/>
                <a:cs typeface="Times New Roman" pitchFamily="18" charset="0"/>
              </a:rPr>
              <a:t>непроизведенных</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активов (поскольку осуществленные при этом расходы приравнены к произведенным активам), выделяемые в строке 142</a:t>
            </a:r>
            <a:r>
              <a:rPr kumimoji="0" lang="ru-RU" sz="800" b="0" i="0" u="none" strike="noStrike" kern="0" cap="none" spc="0" normalizeH="0" baseline="0" noProof="0" dirty="0" smtClean="0">
                <a:ln>
                  <a:noFill/>
                </a:ln>
                <a:solidFill>
                  <a:srgbClr val="282A2E"/>
                </a:solidFill>
                <a:effectLst/>
                <a:uLnTx/>
                <a:uFillTx/>
                <a:ea typeface="+mn-ea"/>
                <a:cs typeface="Times New Roman" pitchFamily="18" charset="0"/>
              </a:rPr>
              <a:t>.</a:t>
            </a: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p:txBody>
      </p:sp>
      <p:sp>
        <p:nvSpPr>
          <p:cNvPr id="6" name="Скругленная прямоугольная выноска 5"/>
          <p:cNvSpPr/>
          <p:nvPr/>
        </p:nvSpPr>
        <p:spPr>
          <a:xfrm>
            <a:off x="5364088" y="2211710"/>
            <a:ext cx="3168352" cy="576064"/>
          </a:xfrm>
          <a:prstGeom prst="wedgeRoundRectCallout">
            <a:avLst>
              <a:gd name="adj1" fmla="val -159100"/>
              <a:gd name="adj2" fmla="val 310853"/>
              <a:gd name="adj3" fmla="val 16667"/>
            </a:avLst>
          </a:prstGeom>
          <a:solidFill>
            <a:srgbClr val="CFE8FF"/>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По </a:t>
            </a:r>
            <a:r>
              <a:rPr kumimoji="0" lang="ru-RU" sz="800" b="1" i="0" u="none" strike="noStrike" kern="0" cap="none" spc="0" normalizeH="0" baseline="0" noProof="0" dirty="0">
                <a:ln>
                  <a:noFill/>
                </a:ln>
                <a:solidFill>
                  <a:srgbClr val="E36846"/>
                </a:solidFill>
                <a:effectLst/>
                <a:uLnTx/>
                <a:uFillTx/>
                <a:ea typeface="+mn-ea"/>
                <a:cs typeface="Times New Roman" pitchFamily="18" charset="0"/>
              </a:rPr>
              <a:t>строке 141</a:t>
            </a:r>
            <a:r>
              <a:rPr kumimoji="0" lang="ru-RU" sz="800" b="0" i="0" u="none" strike="noStrike" kern="0" cap="none" spc="0" normalizeH="0" baseline="0" noProof="0" dirty="0">
                <a:ln>
                  <a:noFill/>
                </a:ln>
                <a:solidFill>
                  <a:srgbClr val="E36846"/>
                </a:solidFill>
                <a:effectLst/>
                <a:uLnTx/>
                <a:uFillTx/>
                <a:ea typeface="+mn-ea"/>
                <a:cs typeface="Times New Roman" pitchFamily="18" charset="0"/>
              </a:rPr>
              <a:t>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капитальные вложения на улучшение земли и других объектов природопользования</a:t>
            </a:r>
          </a:p>
        </p:txBody>
      </p:sp>
      <p:sp>
        <p:nvSpPr>
          <p:cNvPr id="8" name="Скругленная прямоугольная выноска 7"/>
          <p:cNvSpPr/>
          <p:nvPr/>
        </p:nvSpPr>
        <p:spPr>
          <a:xfrm>
            <a:off x="5643570" y="3429006"/>
            <a:ext cx="2816862" cy="642942"/>
          </a:xfrm>
          <a:prstGeom prst="wedgeRoundRectCallout">
            <a:avLst>
              <a:gd name="adj1" fmla="val -183562"/>
              <a:gd name="adj2" fmla="val 142724"/>
              <a:gd name="adj3" fmla="val 16667"/>
            </a:avLst>
          </a:prstGeom>
          <a:solidFill>
            <a:srgbClr val="D3F5E2"/>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По</a:t>
            </a:r>
            <a:r>
              <a:rPr kumimoji="0" lang="ru-RU" sz="800" b="0" i="0" u="none" strike="noStrike" kern="0" cap="none" spc="0" normalizeH="0" baseline="0" noProof="0" dirty="0">
                <a:ln>
                  <a:noFill/>
                </a:ln>
                <a:solidFill>
                  <a:srgbClr val="002060"/>
                </a:solidFill>
                <a:effectLst/>
                <a:uLnTx/>
                <a:uFillTx/>
                <a:ea typeface="+mn-ea"/>
                <a:cs typeface="Times New Roman" pitchFamily="18" charset="0"/>
              </a:rPr>
              <a:t> </a:t>
            </a:r>
            <a:r>
              <a:rPr kumimoji="0" lang="ru-RU" sz="800" b="1" i="0" u="none" strike="noStrike" kern="0" cap="none" spc="0" normalizeH="0" baseline="0" noProof="0" dirty="0">
                <a:ln>
                  <a:noFill/>
                </a:ln>
                <a:solidFill>
                  <a:srgbClr val="E36846"/>
                </a:solidFill>
                <a:effectLst/>
                <a:uLnTx/>
                <a:uFillTx/>
                <a:ea typeface="+mn-ea"/>
                <a:cs typeface="Times New Roman" pitchFamily="18" charset="0"/>
              </a:rPr>
              <a:t>строке 142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отражается стоимость расходов на приобретение прав собственности при покупке </a:t>
            </a:r>
            <a:r>
              <a:rPr kumimoji="0" lang="ru-RU" sz="800" b="0" i="0" u="none" strike="noStrike" kern="0" cap="none" spc="0" normalizeH="0" baseline="0" noProof="0" dirty="0" err="1">
                <a:ln>
                  <a:noFill/>
                </a:ln>
                <a:solidFill>
                  <a:srgbClr val="282A2E"/>
                </a:solidFill>
                <a:effectLst/>
                <a:uLnTx/>
                <a:uFillTx/>
                <a:ea typeface="+mn-ea"/>
                <a:cs typeface="Times New Roman" pitchFamily="18" charset="0"/>
              </a:rPr>
              <a:t>непроизведенных</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активов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p:cNvPicPr>
            <a:picLocks noChangeAspect="1" noChangeArrowheads="1"/>
          </p:cNvPicPr>
          <p:nvPr/>
        </p:nvPicPr>
        <p:blipFill>
          <a:blip r:embed="rId2" cstate="print"/>
          <a:srcRect l="19435" t="21501" r="21295" b="13044"/>
          <a:stretch>
            <a:fillRect/>
          </a:stretch>
        </p:blipFill>
        <p:spPr bwMode="auto">
          <a:xfrm>
            <a:off x="357158" y="500048"/>
            <a:ext cx="8358246" cy="4518264"/>
          </a:xfrm>
          <a:prstGeom prst="rect">
            <a:avLst/>
          </a:prstGeom>
          <a:noFill/>
          <a:ln w="9525">
            <a:noFill/>
            <a:miter lim="800000"/>
            <a:headEnd/>
            <a:tailEnd/>
          </a:ln>
        </p:spPr>
      </p:pic>
      <p:sp>
        <p:nvSpPr>
          <p:cNvPr id="4" name="Скругленная прямоугольная выноска 3"/>
          <p:cNvSpPr/>
          <p:nvPr/>
        </p:nvSpPr>
        <p:spPr>
          <a:xfrm>
            <a:off x="5004048" y="987574"/>
            <a:ext cx="3744416" cy="1872208"/>
          </a:xfrm>
          <a:prstGeom prst="wedgeRoundRectCallout">
            <a:avLst>
              <a:gd name="adj1" fmla="val -93849"/>
              <a:gd name="adj2" fmla="val 25599"/>
              <a:gd name="adj3" fmla="val 16667"/>
            </a:avLst>
          </a:prstGeom>
          <a:solidFill>
            <a:srgbClr val="D3F5E2"/>
          </a:solidFill>
          <a:ln w="6350" cap="flat" cmpd="sng" algn="ctr">
            <a:noFill/>
            <a:prstDash val="solid"/>
            <a:miter lim="800000"/>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 </a:t>
            </a:r>
            <a:r>
              <a:rPr kumimoji="0" lang="ru-RU" sz="800" b="1" i="0" u="none" strike="noStrike" kern="0" cap="none" spc="0" normalizeH="0" baseline="0" noProof="0" dirty="0">
                <a:ln>
                  <a:noFill/>
                </a:ln>
                <a:solidFill>
                  <a:srgbClr val="E36846"/>
                </a:solidFill>
                <a:effectLst/>
                <a:uLnTx/>
                <a:uFillTx/>
                <a:ea typeface="Times New Roman" pitchFamily="18" charset="0"/>
                <a:cs typeface="Times New Roman" pitchFamily="18" charset="0"/>
              </a:rPr>
              <a:t>графе 5</a:t>
            </a:r>
            <a:r>
              <a:rPr kumimoji="0" lang="ru-RU" sz="800" b="0" i="0" u="none" strike="noStrike" kern="0" cap="none" spc="0" normalizeH="0" baseline="0" noProof="0" dirty="0">
                <a:ln>
                  <a:noFill/>
                </a:ln>
                <a:solidFill>
                  <a:srgbClr val="002060"/>
                </a:solidFill>
                <a:effectLst/>
                <a:uLnTx/>
                <a:uFillTx/>
                <a:ea typeface="Times New Roman" pitchFamily="18" charset="0"/>
                <a:cs typeface="Times New Roman" pitchFamily="18" charset="0"/>
              </a:rPr>
              <a:t> </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приводятся данные об увеличении полной учетной стоимости основных фондов за отчетный год за счет прочего поступления, то есть приобретения их на вторичном рынке, включая передачу с баланса на баланс другой организации, внесения учредителями бывших в употреблении основных фондов в счет их вкладов в уставный (складочный) капитал, а также переданных при осуществлении реорганизации организации.</a:t>
            </a: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Основные фонды, которые были переданы филиалу от вышестоящей организации, отражаются по графе 5, если данные основные средства были уже учтены в графе 4 и графе 9 (в наличии) вышестоящей организации. Если основные фонды были переданы филиалу и не были отражены в балансе вышестоящей организации, то они учитываются в графе 4 "за счет создания новой стоимости".</a:t>
            </a:r>
            <a:endParaRPr kumimoji="0" lang="ru-RU" sz="1800" b="0" i="0" u="none" strike="noStrike" kern="0" cap="none" spc="0" normalizeH="0" baseline="0" noProof="0" dirty="0">
              <a:ln>
                <a:noFill/>
              </a:ln>
              <a:solidFill>
                <a:srgbClr val="282A2E"/>
              </a:solidFill>
              <a:effectLst/>
              <a:uLnTx/>
              <a:uFillTx/>
              <a:ea typeface="+mn-ea"/>
              <a:cs typeface="+mn-cs"/>
            </a:endParaRPr>
          </a:p>
        </p:txBody>
      </p:sp>
      <p:sp>
        <p:nvSpPr>
          <p:cNvPr id="6" name="Скругленная прямоугольная выноска 5"/>
          <p:cNvSpPr/>
          <p:nvPr/>
        </p:nvSpPr>
        <p:spPr>
          <a:xfrm>
            <a:off x="4067944" y="3147814"/>
            <a:ext cx="4536504" cy="1728192"/>
          </a:xfrm>
          <a:prstGeom prst="wedgeRoundRectCallout">
            <a:avLst>
              <a:gd name="adj1" fmla="val -79589"/>
              <a:gd name="adj2" fmla="val -90803"/>
              <a:gd name="adj3" fmla="val 16667"/>
            </a:avLst>
          </a:prstGeom>
          <a:solidFill>
            <a:srgbClr val="CFE8FF"/>
          </a:solidFill>
          <a:ln w="6350" cap="flat" cmpd="sng" algn="ctr">
            <a:noFill/>
            <a:prstDash val="solid"/>
            <a:miter lim="800000"/>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a:t>
            </a:r>
            <a:r>
              <a:rPr kumimoji="0" lang="ru-RU" sz="800" b="0" i="0" u="none" strike="noStrike" kern="0" cap="none" spc="0" normalizeH="0" baseline="0" noProof="0" dirty="0">
                <a:ln>
                  <a:noFill/>
                </a:ln>
                <a:solidFill>
                  <a:srgbClr val="002060"/>
                </a:solidFill>
                <a:effectLst/>
                <a:uLnTx/>
                <a:uFillTx/>
                <a:ea typeface="Times New Roman" pitchFamily="18" charset="0"/>
                <a:cs typeface="Times New Roman" pitchFamily="18" charset="0"/>
              </a:rPr>
              <a:t> </a:t>
            </a:r>
            <a:r>
              <a:rPr kumimoji="0" lang="ru-RU" sz="800" b="1" i="0" u="none" strike="noStrike" kern="0" cap="none" spc="0" normalizeH="0" baseline="0" noProof="0" dirty="0">
                <a:ln>
                  <a:noFill/>
                </a:ln>
                <a:solidFill>
                  <a:srgbClr val="E36846"/>
                </a:solidFill>
                <a:effectLst/>
                <a:uLnTx/>
                <a:uFillTx/>
                <a:ea typeface="Times New Roman" pitchFamily="18" charset="0"/>
                <a:cs typeface="Times New Roman" pitchFamily="18" charset="0"/>
              </a:rPr>
              <a:t>графе 4</a:t>
            </a:r>
            <a:r>
              <a:rPr kumimoji="0" lang="ru-RU" sz="800" b="0" i="0" u="none" strike="noStrike" kern="0" cap="none" spc="0" normalizeH="0" baseline="0" noProof="0" dirty="0">
                <a:ln>
                  <a:noFill/>
                </a:ln>
                <a:solidFill>
                  <a:srgbClr val="E36846"/>
                </a:solidFill>
                <a:effectLst/>
                <a:uLnTx/>
                <a:uFillTx/>
                <a:ea typeface="Times New Roman" pitchFamily="18" charset="0"/>
                <a:cs typeface="Times New Roman" pitchFamily="18" charset="0"/>
              </a:rPr>
              <a:t> </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приводятся данные об увеличении полной учетной стоимости основных фондов за отчетный год (поступление) за счет создания новой стоимости, то есть принятия к бухгалтерскому учету в отчетном году:</a:t>
            </a: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a:p>
            <a:pPr marR="0" lvl="0" indent="182563" defTabSz="914400" eaLnBrk="0" fontAlgn="base" latinLnBrk="0" hangingPunct="0">
              <a:lnSpc>
                <a:spcPct val="100000"/>
              </a:lnSpc>
              <a:spcBef>
                <a:spcPct val="0"/>
              </a:spcBef>
              <a:spcAft>
                <a:spcPct val="0"/>
              </a:spcAft>
              <a:buClrTx/>
              <a:buSzTx/>
              <a:buFont typeface="Arial" pitchFamily="34" charset="0"/>
              <a:buChar char="•"/>
              <a:tabLst/>
              <a:defRPr/>
            </a:pPr>
            <a:r>
              <a:rPr kumimoji="0" lang="ru-RU" sz="800" b="0" i="0" u="none" strike="noStrike" kern="0" cap="none" spc="0" normalizeH="0" baseline="0" noProof="0" dirty="0" smtClean="0">
                <a:ln>
                  <a:noFill/>
                </a:ln>
                <a:solidFill>
                  <a:srgbClr val="282A2E"/>
                </a:solidFill>
                <a:effectLst/>
                <a:uLnTx/>
                <a:uFillTx/>
                <a:ea typeface="Times New Roman" pitchFamily="18" charset="0"/>
                <a:cs typeface="Times New Roman" pitchFamily="18" charset="0"/>
              </a:rPr>
              <a:t> ввода в действие новых объектов основных фондов (не относившихся ранее к основным фондам) при их приобретении, сооружении и изготовлении; </a:t>
            </a:r>
          </a:p>
          <a:p>
            <a:pPr marR="0" lvl="0" indent="182563" defTabSz="914400" eaLnBrk="0" fontAlgn="base" latinLnBrk="0" hangingPunct="0">
              <a:lnSpc>
                <a:spcPct val="100000"/>
              </a:lnSpc>
              <a:spcBef>
                <a:spcPct val="0"/>
              </a:spcBef>
              <a:spcAft>
                <a:spcPct val="0"/>
              </a:spcAft>
              <a:buClrTx/>
              <a:buSzTx/>
              <a:buFont typeface="Arial" pitchFamily="34" charset="0"/>
              <a:buChar char="•"/>
              <a:tabLst/>
              <a:defRPr/>
            </a:pPr>
            <a:r>
              <a:rPr kumimoji="0" lang="ru-RU" sz="800" b="0" i="0" u="none" strike="noStrike" kern="0" cap="none" spc="0" normalizeH="0" baseline="0" noProof="0" dirty="0" smtClean="0">
                <a:ln>
                  <a:noFill/>
                </a:ln>
                <a:solidFill>
                  <a:srgbClr val="282A2E"/>
                </a:solidFill>
                <a:effectLst/>
                <a:uLnTx/>
                <a:uFillTx/>
                <a:ea typeface="Times New Roman" pitchFamily="18" charset="0"/>
                <a:cs typeface="Times New Roman" pitchFamily="18" charset="0"/>
              </a:rPr>
              <a:t> внесении </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учредителями новых основных фондов в счет их вкладов в уставный (складочный) капитал; </a:t>
            </a:r>
          </a:p>
          <a:p>
            <a:pPr marR="0" lvl="0" indent="182563" defTabSz="914400" eaLnBrk="0" fontAlgn="base" latinLnBrk="0" hangingPunct="0">
              <a:lnSpc>
                <a:spcPct val="100000"/>
              </a:lnSpc>
              <a:spcBef>
                <a:spcPct val="0"/>
              </a:spcBef>
              <a:spcAft>
                <a:spcPct val="0"/>
              </a:spcAft>
              <a:buClrTx/>
              <a:buSzTx/>
              <a:buFont typeface="Arial" pitchFamily="34" charset="0"/>
              <a:buChar char="•"/>
              <a:tabLst/>
              <a:defRPr/>
            </a:pPr>
            <a:r>
              <a:rPr kumimoji="0" lang="ru-RU" sz="800" b="0" i="0" u="none" strike="noStrike" kern="0" cap="none" spc="0" normalizeH="0" baseline="0" noProof="0" dirty="0" smtClean="0">
                <a:ln>
                  <a:noFill/>
                </a:ln>
                <a:solidFill>
                  <a:srgbClr val="282A2E"/>
                </a:solidFill>
                <a:effectLst/>
                <a:uLnTx/>
                <a:uFillTx/>
                <a:ea typeface="Times New Roman" pitchFamily="18" charset="0"/>
                <a:cs typeface="Times New Roman" pitchFamily="18" charset="0"/>
              </a:rPr>
              <a:t> получении </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по договору дарения и иных случаях безвозмездного получения; </a:t>
            </a:r>
          </a:p>
          <a:p>
            <a:pPr marR="0" lvl="0" indent="182563" defTabSz="914400" eaLnBrk="0" fontAlgn="base" latinLnBrk="0" hangingPunct="0">
              <a:lnSpc>
                <a:spcPct val="100000"/>
              </a:lnSpc>
              <a:spcBef>
                <a:spcPct val="0"/>
              </a:spcBef>
              <a:spcAft>
                <a:spcPct val="0"/>
              </a:spcAft>
              <a:buClrTx/>
              <a:buSzTx/>
              <a:buFont typeface="Arial" pitchFamily="34" charset="0"/>
              <a:buChar char="•"/>
              <a:tabLst/>
              <a:defRPr/>
            </a:pPr>
            <a:r>
              <a:rPr kumimoji="0" lang="ru-RU" sz="800" b="0" i="0" u="none" strike="noStrike" kern="0" cap="none" spc="0" normalizeH="0" baseline="0" noProof="0" dirty="0" smtClean="0">
                <a:ln>
                  <a:noFill/>
                </a:ln>
                <a:solidFill>
                  <a:srgbClr val="282A2E"/>
                </a:solidFill>
                <a:effectLst/>
                <a:uLnTx/>
                <a:uFillTx/>
                <a:ea typeface="+mn-ea"/>
                <a:cs typeface="Times New Roman" pitchFamily="18" charset="0"/>
              </a:rPr>
              <a:t> достройки</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модернизации, реконструкции имеющихся объектов основных </a:t>
            </a:r>
            <a:r>
              <a:rPr kumimoji="0" lang="ru-RU" sz="800" b="0" i="0" u="none" strike="noStrike" kern="0" cap="none" spc="0" normalizeH="0" baseline="0" noProof="0" dirty="0" smtClean="0">
                <a:ln>
                  <a:noFill/>
                </a:ln>
                <a:solidFill>
                  <a:srgbClr val="282A2E"/>
                </a:solidFill>
                <a:effectLst/>
                <a:uLnTx/>
                <a:uFillTx/>
                <a:ea typeface="+mn-ea"/>
                <a:cs typeface="Times New Roman" pitchFamily="18" charset="0"/>
              </a:rPr>
              <a:t>фондов;</a:t>
            </a: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a:p>
            <a:pPr marR="0" lvl="0" indent="182563" defTabSz="914400" eaLnBrk="0" fontAlgn="base" latinLnBrk="0" hangingPunct="0">
              <a:lnSpc>
                <a:spcPct val="100000"/>
              </a:lnSpc>
              <a:spcBef>
                <a:spcPct val="0"/>
              </a:spcBef>
              <a:spcAft>
                <a:spcPct val="0"/>
              </a:spcAft>
              <a:buClrTx/>
              <a:buSzTx/>
              <a:buFont typeface="Arial" pitchFamily="34" charset="0"/>
              <a:buChar char="•"/>
              <a:tabLst/>
              <a:defRPr/>
            </a:pPr>
            <a:r>
              <a:rPr lang="ru-RU" sz="800" kern="0" dirty="0">
                <a:solidFill>
                  <a:srgbClr val="282A2E"/>
                </a:solidFill>
                <a:cs typeface="Times New Roman" pitchFamily="18" charset="0"/>
              </a:rPr>
              <a:t> </a:t>
            </a:r>
            <a:r>
              <a:rPr lang="ru-RU" sz="800" kern="0" dirty="0" err="1" smtClean="0">
                <a:solidFill>
                  <a:srgbClr val="282A2E"/>
                </a:solidFill>
                <a:cs typeface="Times New Roman" pitchFamily="18" charset="0"/>
              </a:rPr>
              <a:t>п</a:t>
            </a:r>
            <a:r>
              <a:rPr kumimoji="0" lang="ru-RU" sz="800" b="0" i="0" u="none" strike="noStrike" kern="0" cap="none" spc="0" normalizeH="0" baseline="0" noProof="0" dirty="0" err="1" smtClean="0">
                <a:ln>
                  <a:noFill/>
                </a:ln>
                <a:solidFill>
                  <a:srgbClr val="282A2E"/>
                </a:solidFill>
                <a:effectLst/>
                <a:uLnTx/>
                <a:uFillTx/>
                <a:ea typeface="+mn-ea"/>
                <a:cs typeface="Times New Roman" pitchFamily="18" charset="0"/>
              </a:rPr>
              <a:t>олучение</a:t>
            </a:r>
            <a:r>
              <a:rPr kumimoji="0" lang="ru-RU" sz="800" b="0" i="0" u="none" strike="noStrike" kern="0" cap="none" spc="0" normalizeH="0" baseline="0" noProof="0" dirty="0" smtClean="0">
                <a:ln>
                  <a:noFill/>
                </a:ln>
                <a:solidFill>
                  <a:srgbClr val="282A2E"/>
                </a:solidFill>
                <a:effectLst/>
                <a:uLnTx/>
                <a:uFillTx/>
                <a:ea typeface="+mn-ea"/>
                <a:cs typeface="Times New Roman" pitchFamily="18" charset="0"/>
              </a:rPr>
              <a:t>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основных фондов по импорту считается созданием новой стоимости независимо от того, были ли полученные объекты ранее в эксплуатации вне пределов Российской Федерации. Эти данные также учитываются в графе 4.</a:t>
            </a:r>
          </a:p>
        </p:txBody>
      </p:sp>
      <p:sp>
        <p:nvSpPr>
          <p:cNvPr id="8" name="Скругленная прямоугольная выноска 7"/>
          <p:cNvSpPr/>
          <p:nvPr/>
        </p:nvSpPr>
        <p:spPr>
          <a:xfrm>
            <a:off x="467544" y="3507854"/>
            <a:ext cx="3456384" cy="1440160"/>
          </a:xfrm>
          <a:prstGeom prst="wedgeRoundRectCallout">
            <a:avLst>
              <a:gd name="adj1" fmla="val 1739"/>
              <a:gd name="adj2" fmla="val -124125"/>
              <a:gd name="adj3" fmla="val 16667"/>
            </a:avLst>
          </a:prstGeom>
          <a:solidFill>
            <a:srgbClr val="D9D8EB"/>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В </a:t>
            </a:r>
            <a:r>
              <a:rPr kumimoji="0" lang="ru-RU" sz="800" b="1" i="0" u="none" strike="noStrike" kern="0" cap="none" spc="0" normalizeH="0" baseline="0" noProof="0" dirty="0">
                <a:ln>
                  <a:noFill/>
                </a:ln>
                <a:solidFill>
                  <a:srgbClr val="E36846"/>
                </a:solidFill>
                <a:effectLst/>
                <a:uLnTx/>
                <a:uFillTx/>
                <a:ea typeface="+mn-ea"/>
                <a:cs typeface="Times New Roman" pitchFamily="18" charset="0"/>
              </a:rPr>
              <a:t>графе 3</a:t>
            </a:r>
            <a:r>
              <a:rPr kumimoji="0" lang="ru-RU" sz="800" b="0" i="0" u="none" strike="noStrike" kern="0" cap="none" spc="0" normalizeH="0" baseline="0" noProof="0" dirty="0">
                <a:ln>
                  <a:noFill/>
                </a:ln>
                <a:solidFill>
                  <a:srgbClr val="002060"/>
                </a:solidFill>
                <a:effectLst/>
                <a:uLnTx/>
                <a:uFillTx/>
                <a:ea typeface="+mn-ea"/>
                <a:cs typeface="Times New Roman" pitchFamily="18" charset="0"/>
              </a:rPr>
              <a:t>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отражаются данные об изменении полной учетной стоимости за счет доведения стоимости активов до справедливой и кадастровой стоимости в организациях государственного сектора и переоценке основных фондов - в прочих некоммерческих организациях.</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Если организация решает проводить переоценку основных средств не чаще одного раза в год, то переоценка проводится по состоянию на конец соответствующего отчетного года.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p:cNvPicPr>
            <a:picLocks noChangeAspect="1" noChangeArrowheads="1"/>
          </p:cNvPicPr>
          <p:nvPr/>
        </p:nvPicPr>
        <p:blipFill>
          <a:blip r:embed="rId2" cstate="print"/>
          <a:srcRect l="19435" t="21501" r="21295" b="13044"/>
          <a:stretch>
            <a:fillRect/>
          </a:stretch>
        </p:blipFill>
        <p:spPr bwMode="auto">
          <a:xfrm>
            <a:off x="357158" y="500048"/>
            <a:ext cx="8358246" cy="4518264"/>
          </a:xfrm>
          <a:prstGeom prst="rect">
            <a:avLst/>
          </a:prstGeom>
          <a:noFill/>
          <a:ln w="9525">
            <a:noFill/>
            <a:miter lim="800000"/>
            <a:headEnd/>
            <a:tailEnd/>
          </a:ln>
        </p:spPr>
      </p:pic>
      <p:sp>
        <p:nvSpPr>
          <p:cNvPr id="4" name="Скругленная прямоугольная выноска 3"/>
          <p:cNvSpPr/>
          <p:nvPr/>
        </p:nvSpPr>
        <p:spPr>
          <a:xfrm>
            <a:off x="323528" y="3075806"/>
            <a:ext cx="2520280" cy="1656184"/>
          </a:xfrm>
          <a:prstGeom prst="wedgeRoundRectCallout">
            <a:avLst>
              <a:gd name="adj1" fmla="val 83984"/>
              <a:gd name="adj2" fmla="val -90050"/>
              <a:gd name="adj3" fmla="val 16667"/>
            </a:avLst>
          </a:prstGeom>
          <a:solidFill>
            <a:srgbClr val="D9D8EB"/>
          </a:solidFill>
          <a:ln w="6350" cap="flat" cmpd="sng" algn="ctr">
            <a:noFill/>
            <a:prstDash val="solid"/>
            <a:miter lim="800000"/>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 </a:t>
            </a:r>
            <a:r>
              <a:rPr kumimoji="0" lang="ru-RU" sz="800" b="1" i="0" u="none" strike="noStrike" kern="0" cap="none" spc="0" normalizeH="0" baseline="0" noProof="0" dirty="0">
                <a:ln>
                  <a:noFill/>
                </a:ln>
                <a:solidFill>
                  <a:srgbClr val="E36846"/>
                </a:solidFill>
                <a:effectLst/>
                <a:uLnTx/>
                <a:uFillTx/>
                <a:ea typeface="Times New Roman" pitchFamily="18" charset="0"/>
                <a:cs typeface="Times New Roman" pitchFamily="18" charset="0"/>
              </a:rPr>
              <a:t>графе 6</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 отражаются данные об уменьшении полной учетной стоимости основных фондов за отчетный год (выбытии) за счет ликвидации основных фондов.</a:t>
            </a:r>
          </a:p>
          <a:p>
            <a:pPr marL="0" marR="0" lvl="0" indent="0" defTabSz="914400" eaLnBrk="0" fontAlgn="base" latinLnBrk="0" hangingPunct="0">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 этой графе отражаются данные о списании основных фондов, означающем физическую ликвидацию соответствующих объектов, а также реализации их в целях физической ликвидации (для ликвидации путем разборки, утилизации, забоя скота для реализации или дальнейшей переработки и тому подобного). </a:t>
            </a:r>
            <a:endParaRPr kumimoji="0" lang="ru-RU" sz="1800" b="0" i="0" u="none" strike="noStrike" kern="0" cap="none" spc="0" normalizeH="0" baseline="0" noProof="0" dirty="0">
              <a:ln>
                <a:noFill/>
              </a:ln>
              <a:solidFill>
                <a:srgbClr val="282A2E"/>
              </a:solidFill>
              <a:effectLst/>
              <a:uLnTx/>
              <a:uFillTx/>
              <a:ea typeface="+mn-ea"/>
              <a:cs typeface="+mn-cs"/>
            </a:endParaRPr>
          </a:p>
        </p:txBody>
      </p:sp>
      <p:sp>
        <p:nvSpPr>
          <p:cNvPr id="6" name="Скругленная прямоугольная выноска 5"/>
          <p:cNvSpPr/>
          <p:nvPr/>
        </p:nvSpPr>
        <p:spPr>
          <a:xfrm>
            <a:off x="3275856" y="3507854"/>
            <a:ext cx="2808312" cy="1512168"/>
          </a:xfrm>
          <a:prstGeom prst="wedgeRoundRectCallout">
            <a:avLst>
              <a:gd name="adj1" fmla="val -9905"/>
              <a:gd name="adj2" fmla="val -121465"/>
              <a:gd name="adj3" fmla="val 16667"/>
            </a:avLst>
          </a:prstGeom>
          <a:solidFill>
            <a:srgbClr val="CFE8FF"/>
          </a:solidFill>
          <a:ln w="6350" cap="flat" cmpd="sng" algn="ctr">
            <a:noFill/>
            <a:prstDash val="solid"/>
            <a:miter lim="800000"/>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 </a:t>
            </a:r>
            <a:r>
              <a:rPr kumimoji="0" lang="ru-RU" sz="800" b="1" i="0" u="none" strike="noStrike" kern="0" cap="none" spc="0" normalizeH="0" baseline="0" noProof="0" dirty="0">
                <a:ln>
                  <a:noFill/>
                </a:ln>
                <a:solidFill>
                  <a:srgbClr val="E36846"/>
                </a:solidFill>
                <a:effectLst/>
                <a:uLnTx/>
                <a:uFillTx/>
                <a:ea typeface="Times New Roman" pitchFamily="18" charset="0"/>
                <a:cs typeface="Times New Roman" pitchFamily="18" charset="0"/>
              </a:rPr>
              <a:t>графе 7</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 из графы 6, выделяются объекты основных фондов, ликвидированные вследствие потерь от:</a:t>
            </a:r>
          </a:p>
          <a:p>
            <a:pPr marR="0" lvl="0" indent="182563" defTabSz="914400" eaLnBrk="1" fontAlgn="base" latinLnBrk="0" hangingPunct="1">
              <a:lnSpc>
                <a:spcPct val="100000"/>
              </a:lnSpc>
              <a:spcBef>
                <a:spcPct val="0"/>
              </a:spcBef>
              <a:spcAft>
                <a:spcPct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землетрясений, извержения вулканов, ураганов, лесных пожаров, засух, эпидемии (приводящие к гибели растений и животных, относящихся к выращиваемым основным фондам) и другие стихийные бедствия; </a:t>
            </a: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a:p>
            <a:pPr marR="0" lvl="0" indent="182563" defTabSz="914400" eaLnBrk="0" fontAlgn="base" latinLnBrk="0" hangingPunct="0">
              <a:lnSpc>
                <a:spcPct val="100000"/>
              </a:lnSpc>
              <a:spcBef>
                <a:spcPct val="0"/>
              </a:spcBef>
              <a:spcAft>
                <a:spcPct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военных действий, мятежей и тому подобное; </a:t>
            </a: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a:p>
            <a:pPr marR="0" lvl="0" indent="182563" defTabSz="914400" eaLnBrk="0" fontAlgn="base" latinLnBrk="0" hangingPunct="0">
              <a:lnSpc>
                <a:spcPct val="100000"/>
              </a:lnSpc>
              <a:spcBef>
                <a:spcPct val="0"/>
              </a:spcBef>
              <a:spcAft>
                <a:spcPct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крупные техногенные катастрофы;</a:t>
            </a: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a:p>
            <a:pPr marR="0" lvl="0" indent="182563" defTabSz="914400" eaLnBrk="0" fontAlgn="base" latinLnBrk="0" hangingPunct="0">
              <a:lnSpc>
                <a:spcPct val="100000"/>
              </a:lnSpc>
              <a:spcBef>
                <a:spcPct val="0"/>
              </a:spcBef>
              <a:spcAft>
                <a:spcPct val="0"/>
              </a:spcAft>
              <a:buClrTx/>
              <a:buSzTx/>
              <a:buFont typeface="Arial" pitchFamily="34" charset="0"/>
              <a:buChar char="•"/>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 результате пожаров, автомобильных аварий.</a:t>
            </a:r>
            <a:endParaRPr kumimoji="0" lang="ru-RU" sz="1800" b="0" i="0" u="none" strike="noStrike" kern="0" cap="none" spc="0" normalizeH="0" baseline="0" noProof="0" dirty="0">
              <a:ln>
                <a:noFill/>
              </a:ln>
              <a:solidFill>
                <a:srgbClr val="282A2E"/>
              </a:solidFill>
              <a:effectLst/>
              <a:uLnTx/>
              <a:uFillTx/>
              <a:ea typeface="+mn-ea"/>
              <a:cs typeface="+mn-cs"/>
            </a:endParaRPr>
          </a:p>
        </p:txBody>
      </p:sp>
      <p:sp>
        <p:nvSpPr>
          <p:cNvPr id="8" name="Скругленная прямоугольная выноска 7"/>
          <p:cNvSpPr/>
          <p:nvPr/>
        </p:nvSpPr>
        <p:spPr>
          <a:xfrm>
            <a:off x="6228184" y="2643758"/>
            <a:ext cx="2592288" cy="1512168"/>
          </a:xfrm>
          <a:prstGeom prst="wedgeRoundRectCallout">
            <a:avLst>
              <a:gd name="adj1" fmla="val -95777"/>
              <a:gd name="adj2" fmla="val -65290"/>
              <a:gd name="adj3" fmla="val 16667"/>
            </a:avLst>
          </a:prstGeom>
          <a:solidFill>
            <a:srgbClr val="D3F5E2"/>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a:t>
            </a:r>
            <a:r>
              <a:rPr kumimoji="0" lang="ru-RU" sz="800" b="0" i="0" u="none" strike="noStrike" kern="0" cap="none" spc="0" normalizeH="0" baseline="0" noProof="0" dirty="0">
                <a:ln>
                  <a:noFill/>
                </a:ln>
                <a:solidFill>
                  <a:srgbClr val="E36846"/>
                </a:solidFill>
                <a:effectLst/>
                <a:uLnTx/>
                <a:uFillTx/>
                <a:ea typeface="Times New Roman" pitchFamily="18" charset="0"/>
                <a:cs typeface="Times New Roman" pitchFamily="18" charset="0"/>
              </a:rPr>
              <a:t> </a:t>
            </a:r>
            <a:r>
              <a:rPr kumimoji="0" lang="ru-RU" sz="800" b="1" i="0" u="none" strike="noStrike" kern="0" cap="none" spc="0" normalizeH="0" baseline="0" noProof="0" dirty="0">
                <a:ln>
                  <a:noFill/>
                </a:ln>
                <a:solidFill>
                  <a:srgbClr val="E36846"/>
                </a:solidFill>
                <a:effectLst/>
                <a:uLnTx/>
                <a:uFillTx/>
                <a:ea typeface="Times New Roman" pitchFamily="18" charset="0"/>
                <a:cs typeface="Times New Roman" pitchFamily="18" charset="0"/>
              </a:rPr>
              <a:t>графе 8</a:t>
            </a:r>
            <a:r>
              <a:rPr kumimoji="0" lang="ru-RU" sz="800" b="0" i="0" u="none" strike="noStrike" kern="0" cap="none" spc="0" normalizeH="0" baseline="0" noProof="0" dirty="0">
                <a:ln>
                  <a:noFill/>
                </a:ln>
                <a:solidFill>
                  <a:srgbClr val="E36846"/>
                </a:solidFill>
                <a:effectLst/>
                <a:uLnTx/>
                <a:uFillTx/>
                <a:ea typeface="Times New Roman" pitchFamily="18" charset="0"/>
                <a:cs typeface="Times New Roman" pitchFamily="18" charset="0"/>
              </a:rPr>
              <a:t> </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отражаются данные об уменьшении полной учетной стоимости основных фондов за отчетный год (выбытие) за счет выбытия основных фондов по прочим причинам, то есть их реализации (продажи, передачи) на вторичном рынке для последующего использования, включая передачу на баланс другой организации, а также украденных, пропавших и переданных при реорганизации организации на основании передаточного акта или баланса.</a:t>
            </a:r>
            <a:endParaRPr kumimoji="0" lang="ru-RU" sz="800" b="0" i="0" u="none" strike="noStrike" kern="0" cap="none" spc="0" normalizeH="0" baseline="0" noProof="0" dirty="0">
              <a:ln>
                <a:noFill/>
              </a:ln>
              <a:solidFill>
                <a:srgbClr val="282A2E"/>
              </a:solidFill>
              <a:effectLst/>
              <a:uLnTx/>
              <a:uFillTx/>
              <a:ea typeface="+mn-ea"/>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5">
            <a:extLst>
              <a:ext uri="{FF2B5EF4-FFF2-40B4-BE49-F238E27FC236}">
                <a16:creationId xmlns="" xmlns:a16="http://schemas.microsoft.com/office/drawing/2014/main" id="{EDD8D5CC-BCF0-6108-0040-9BBD76021734}"/>
              </a:ext>
            </a:extLst>
          </p:cNvPr>
          <p:cNvGraphicFramePr>
            <a:graphicFrameLocks noGrp="1"/>
          </p:cNvGraphicFramePr>
          <p:nvPr>
            <p:extLst>
              <p:ext uri="{D42A27DB-BD31-4B8C-83A1-F6EECF244321}">
                <p14:modId xmlns="" xmlns:p14="http://schemas.microsoft.com/office/powerpoint/2010/main" val="2931972019"/>
              </p:ext>
            </p:extLst>
          </p:nvPr>
        </p:nvGraphicFramePr>
        <p:xfrm>
          <a:off x="2257868" y="1137141"/>
          <a:ext cx="5348850" cy="1085850"/>
        </p:xfrm>
        <a:graphic>
          <a:graphicData uri="http://schemas.openxmlformats.org/drawingml/2006/table">
            <a:tbl>
              <a:tblPr firstRow="1" bandRow="1">
                <a:tableStyleId>{5C22544A-7EE6-4342-B048-85BDC9FD1C3A}</a:tableStyleId>
              </a:tblPr>
              <a:tblGrid>
                <a:gridCol w="4878308">
                  <a:extLst>
                    <a:ext uri="{9D8B030D-6E8A-4147-A177-3AD203B41FA5}">
                      <a16:colId xmlns="" xmlns:a16="http://schemas.microsoft.com/office/drawing/2014/main" val="1742547620"/>
                    </a:ext>
                  </a:extLst>
                </a:gridCol>
                <a:gridCol w="470542">
                  <a:extLst>
                    <a:ext uri="{9D8B030D-6E8A-4147-A177-3AD203B41FA5}">
                      <a16:colId xmlns="" xmlns:a16="http://schemas.microsoft.com/office/drawing/2014/main" val="3731597824"/>
                    </a:ext>
                  </a:extLst>
                </a:gridCol>
              </a:tblGrid>
              <a:tr h="278130">
                <a:tc>
                  <a:txBody>
                    <a:bodyPr/>
                    <a:lstStyle/>
                    <a:p>
                      <a:r>
                        <a:rPr lang="ru-RU" sz="1100" b="1" dirty="0">
                          <a:solidFill>
                            <a:srgbClr val="FFFFFF"/>
                          </a:solidFill>
                          <a:latin typeface="+mn-lt"/>
                          <a:cs typeface="Times New Roman" pitchFamily="18" charset="0"/>
                        </a:rPr>
                        <a:t>Порядок предоставления формы № 11</a:t>
                      </a:r>
                    </a:p>
                  </a:txBody>
                  <a:tcPr marL="68580" marR="68580" marT="34290" marB="34290">
                    <a:lnL w="12700" cmpd="sng">
                      <a:noFill/>
                    </a:lnL>
                    <a:lnR w="12700" cap="flat" cmpd="sng" algn="ctr">
                      <a:noFill/>
                      <a:prstDash val="solid"/>
                      <a:round/>
                      <a:headEnd type="none" w="med" len="med"/>
                      <a:tailEnd type="none" w="med" len="med"/>
                    </a:lnR>
                    <a:lnT w="12700" cmpd="sng">
                      <a:noFill/>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1100" dirty="0">
                          <a:solidFill>
                            <a:schemeClr val="bg1"/>
                          </a:solidFill>
                          <a:latin typeface="+mn-lt"/>
                          <a:cs typeface="Times New Roman" pitchFamily="18" charset="0"/>
                        </a:rPr>
                        <a:t>3</a:t>
                      </a:r>
                    </a:p>
                  </a:txBody>
                  <a:tcPr marL="68580" marR="68580" marT="34290" marB="34290" anchor="b">
                    <a:lnL w="12700" cap="flat" cmpd="sng" algn="ctr">
                      <a:noFill/>
                      <a:prstDash val="solid"/>
                      <a:round/>
                      <a:headEnd type="none" w="med" len="med"/>
                      <a:tailEnd type="none" w="med" len="med"/>
                    </a:lnL>
                    <a:lnR w="12700" cmpd="sng">
                      <a:noFill/>
                    </a:lnR>
                    <a:lnT w="12700" cmpd="sng">
                      <a:noFill/>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00846494"/>
                  </a:ext>
                </a:extLst>
              </a:tr>
              <a:tr h="278130">
                <a:tc>
                  <a:txBody>
                    <a:bodyPr/>
                    <a:lstStyle/>
                    <a:p>
                      <a:pPr marL="20003">
                        <a:spcBef>
                          <a:spcPts val="1001"/>
                        </a:spcBef>
                      </a:pPr>
                      <a:r>
                        <a:rPr lang="ru-RU" sz="1100" b="1" spc="-19" dirty="0">
                          <a:solidFill>
                            <a:srgbClr val="FFFFFF"/>
                          </a:solidFill>
                          <a:latin typeface="+mn-lt"/>
                          <a:cs typeface="Times New Roman" pitchFamily="18" charset="0"/>
                        </a:rPr>
                        <a:t>Порядок заполнения каждого раздела (</a:t>
                      </a:r>
                      <a:r>
                        <a:rPr lang="ru-RU" sz="1100" b="1" spc="-19" dirty="0" err="1">
                          <a:solidFill>
                            <a:srgbClr val="FFFFFF"/>
                          </a:solidFill>
                          <a:latin typeface="+mn-lt"/>
                          <a:cs typeface="Times New Roman" pitchFamily="18" charset="0"/>
                        </a:rPr>
                        <a:t>xml</a:t>
                      </a:r>
                      <a:r>
                        <a:rPr lang="ru-RU" sz="1100" b="1" spc="-19" dirty="0">
                          <a:solidFill>
                            <a:srgbClr val="FFFFFF"/>
                          </a:solidFill>
                          <a:latin typeface="+mn-lt"/>
                          <a:cs typeface="Times New Roman" pitchFamily="18" charset="0"/>
                        </a:rPr>
                        <a:t> шаблона), с разбором типичных ошибок  при заполнении</a:t>
                      </a:r>
                    </a:p>
                  </a:txBody>
                  <a:tcPr marL="68580" marR="68580" marT="34290" marB="34290">
                    <a:lnL w="12700" cmpd="sng">
                      <a:noFill/>
                    </a:lnL>
                    <a:lnR w="12700" cap="flat" cmpd="sng" algn="ctr">
                      <a:noFill/>
                      <a:prstDash val="solid"/>
                      <a:round/>
                      <a:headEnd type="none" w="med" len="med"/>
                      <a:tailEnd type="none" w="med" len="med"/>
                    </a:lnR>
                    <a:lnT w="12700" cap="flat" cmpd="sng" algn="ctr">
                      <a:solidFill>
                        <a:srgbClr val="7DBBFC"/>
                      </a:solidFill>
                      <a:prstDash val="solid"/>
                      <a:round/>
                      <a:headEnd type="none" w="med" len="med"/>
                      <a:tailEnd type="none" w="med" len="med"/>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1100" b="1" dirty="0">
                          <a:solidFill>
                            <a:schemeClr val="bg1"/>
                          </a:solidFill>
                          <a:latin typeface="+mn-lt"/>
                          <a:cs typeface="Times New Roman" pitchFamily="18" charset="0"/>
                        </a:rPr>
                        <a:t>7</a:t>
                      </a:r>
                    </a:p>
                  </a:txBody>
                  <a:tcPr marL="68580" marR="68580" marT="34290" marB="34290" anchor="b">
                    <a:lnL w="12700" cap="flat" cmpd="sng" algn="ctr">
                      <a:noFill/>
                      <a:prstDash val="solid"/>
                      <a:round/>
                      <a:headEnd type="none" w="med" len="med"/>
                      <a:tailEnd type="none" w="med" len="med"/>
                    </a:lnL>
                    <a:lnR w="12700" cmpd="sng">
                      <a:noFill/>
                    </a:lnR>
                    <a:lnT w="12700" cap="flat" cmpd="sng" algn="ctr">
                      <a:solidFill>
                        <a:srgbClr val="7DBBFC"/>
                      </a:solidFill>
                      <a:prstDash val="solid"/>
                      <a:round/>
                      <a:headEnd type="none" w="med" len="med"/>
                      <a:tailEnd type="none" w="med" len="med"/>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02781579"/>
                  </a:ext>
                </a:extLst>
              </a:tr>
              <a:tr h="278130">
                <a:tc>
                  <a:txBody>
                    <a:bodyPr/>
                    <a:lstStyle/>
                    <a:p>
                      <a:pPr lvl="0"/>
                      <a:r>
                        <a:rPr lang="ru-RU" sz="1100" b="1" dirty="0">
                          <a:solidFill>
                            <a:srgbClr val="FFFFFF"/>
                          </a:solidFill>
                          <a:latin typeface="+mn-lt"/>
                          <a:cs typeface="Times New Roman" pitchFamily="18" charset="0"/>
                        </a:rPr>
                        <a:t>Наиболее часто допускаемые ошибки при заполнении формы № 11 и описание контролей.</a:t>
                      </a:r>
                    </a:p>
                  </a:txBody>
                  <a:tcPr marL="68580" marR="68580" marT="34290" marB="34290">
                    <a:lnL w="12700" cmpd="sng">
                      <a:noFill/>
                    </a:lnL>
                    <a:lnR w="12700" cap="flat" cmpd="sng" algn="ctr">
                      <a:noFill/>
                      <a:prstDash val="solid"/>
                      <a:round/>
                      <a:headEnd type="none" w="med" len="med"/>
                      <a:tailEnd type="none" w="med" len="med"/>
                    </a:lnR>
                    <a:lnT w="12700" cap="flat" cmpd="sng" algn="ctr">
                      <a:solidFill>
                        <a:srgbClr val="7DBBFC"/>
                      </a:solidFill>
                      <a:prstDash val="solid"/>
                      <a:round/>
                      <a:headEnd type="none" w="med" len="med"/>
                      <a:tailEnd type="none" w="med" len="med"/>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1100" b="1" dirty="0" smtClean="0">
                          <a:solidFill>
                            <a:schemeClr val="bg1"/>
                          </a:solidFill>
                          <a:latin typeface="+mn-lt"/>
                          <a:cs typeface="Times New Roman" pitchFamily="18" charset="0"/>
                        </a:rPr>
                        <a:t>27</a:t>
                      </a:r>
                      <a:endParaRPr lang="ru-RU" sz="1100" b="1" dirty="0">
                        <a:solidFill>
                          <a:schemeClr val="bg1"/>
                        </a:solidFill>
                        <a:latin typeface="+mn-lt"/>
                        <a:cs typeface="Times New Roman" pitchFamily="18" charset="0"/>
                      </a:endParaRPr>
                    </a:p>
                  </a:txBody>
                  <a:tcPr marL="68580" marR="68580" marT="34290" marB="34290" anchor="b">
                    <a:lnL w="12700" cap="flat" cmpd="sng" algn="ctr">
                      <a:noFill/>
                      <a:prstDash val="solid"/>
                      <a:round/>
                      <a:headEnd type="none" w="med" len="med"/>
                      <a:tailEnd type="none" w="med" len="med"/>
                    </a:lnL>
                    <a:lnR w="12700" cmpd="sng">
                      <a:noFill/>
                    </a:lnR>
                    <a:lnT w="12700" cap="flat" cmpd="sng" algn="ctr">
                      <a:solidFill>
                        <a:srgbClr val="7DBBFC"/>
                      </a:solidFill>
                      <a:prstDash val="solid"/>
                      <a:round/>
                      <a:headEnd type="none" w="med" len="med"/>
                      <a:tailEnd type="none" w="med" len="med"/>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58262718"/>
                  </a:ext>
                </a:extLst>
              </a:tr>
            </a:tbl>
          </a:graphicData>
        </a:graphic>
      </p:graphicFrame>
    </p:spTree>
    <p:extLst>
      <p:ext uri="{BB962C8B-B14F-4D97-AF65-F5344CB8AC3E}">
        <p14:creationId xmlns="" xmlns:p14="http://schemas.microsoft.com/office/powerpoint/2010/main" val="235117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p:cNvPicPr>
            <a:picLocks noChangeAspect="1" noChangeArrowheads="1"/>
          </p:cNvPicPr>
          <p:nvPr/>
        </p:nvPicPr>
        <p:blipFill>
          <a:blip r:embed="rId2" cstate="print"/>
          <a:srcRect l="19435" t="21501" r="21295" b="13044"/>
          <a:stretch>
            <a:fillRect/>
          </a:stretch>
        </p:blipFill>
        <p:spPr bwMode="auto">
          <a:xfrm>
            <a:off x="357158" y="500048"/>
            <a:ext cx="8358246" cy="4518264"/>
          </a:xfrm>
          <a:prstGeom prst="rect">
            <a:avLst/>
          </a:prstGeom>
          <a:noFill/>
          <a:ln w="9525">
            <a:noFill/>
            <a:miter lim="800000"/>
            <a:headEnd/>
            <a:tailEnd/>
          </a:ln>
        </p:spPr>
      </p:pic>
      <p:sp>
        <p:nvSpPr>
          <p:cNvPr id="4" name="Скругленная прямоугольная выноска 3"/>
          <p:cNvSpPr/>
          <p:nvPr/>
        </p:nvSpPr>
        <p:spPr>
          <a:xfrm>
            <a:off x="1547664" y="1923678"/>
            <a:ext cx="2016224" cy="1224136"/>
          </a:xfrm>
          <a:prstGeom prst="wedgeRoundRectCallout">
            <a:avLst>
              <a:gd name="adj1" fmla="val 144780"/>
              <a:gd name="adj2" fmla="val -10748"/>
              <a:gd name="adj3" fmla="val 16667"/>
            </a:avLst>
          </a:prstGeom>
          <a:solidFill>
            <a:srgbClr val="D9D8EB"/>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В </a:t>
            </a:r>
            <a:r>
              <a:rPr kumimoji="0" lang="ru-RU" sz="800" b="1" i="0" u="none" strike="noStrike" kern="0" cap="none" spc="0" normalizeH="0" baseline="0" noProof="0" dirty="0">
                <a:ln>
                  <a:noFill/>
                </a:ln>
                <a:solidFill>
                  <a:srgbClr val="E36846"/>
                </a:solidFill>
                <a:effectLst/>
                <a:uLnTx/>
                <a:uFillTx/>
                <a:ea typeface="+mn-ea"/>
                <a:cs typeface="Times New Roman" pitchFamily="18" charset="0"/>
              </a:rPr>
              <a:t>графе 9</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указываются данные о наличии основных фондов на конец года по полной учетной стоимости, то есть первоначальной стоимости, измененной в ходе проведенных переоценок основных фондов (в том числе переоценки, осуществленной в отчетном году).</a:t>
            </a:r>
          </a:p>
        </p:txBody>
      </p:sp>
      <p:sp>
        <p:nvSpPr>
          <p:cNvPr id="6" name="Скругленная прямоугольная выноска 5"/>
          <p:cNvSpPr/>
          <p:nvPr/>
        </p:nvSpPr>
        <p:spPr>
          <a:xfrm>
            <a:off x="1547664" y="3219822"/>
            <a:ext cx="1944216" cy="945224"/>
          </a:xfrm>
          <a:prstGeom prst="wedgeRoundRectCallout">
            <a:avLst>
              <a:gd name="adj1" fmla="val 186636"/>
              <a:gd name="adj2" fmla="val -136455"/>
              <a:gd name="adj3" fmla="val 16667"/>
            </a:avLst>
          </a:prstGeom>
          <a:solidFill>
            <a:srgbClr val="CFE8FF"/>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 </a:t>
            </a:r>
            <a:r>
              <a:rPr kumimoji="0" lang="ru-RU" sz="800" b="1" i="0" u="none" strike="noStrike" kern="0" cap="none" spc="0" normalizeH="0" baseline="0" noProof="0" dirty="0">
                <a:ln>
                  <a:noFill/>
                </a:ln>
                <a:solidFill>
                  <a:srgbClr val="E36846"/>
                </a:solidFill>
                <a:effectLst/>
                <a:uLnTx/>
                <a:uFillTx/>
                <a:ea typeface="Times New Roman" pitchFamily="18" charset="0"/>
                <a:cs typeface="Times New Roman" pitchFamily="18" charset="0"/>
              </a:rPr>
              <a:t>графе 10</a:t>
            </a:r>
            <a:r>
              <a:rPr kumimoji="0" lang="ru-RU" sz="800" b="1" i="0" u="none" strike="noStrike" kern="0" cap="none" spc="0" normalizeH="0" baseline="0" noProof="0" dirty="0">
                <a:ln>
                  <a:noFill/>
                </a:ln>
                <a:solidFill>
                  <a:srgbClr val="282A2E"/>
                </a:solidFill>
                <a:effectLst/>
                <a:uLnTx/>
                <a:uFillTx/>
                <a:ea typeface="Times New Roman" pitchFamily="18" charset="0"/>
                <a:cs typeface="Times New Roman" pitchFamily="18" charset="0"/>
              </a:rPr>
              <a:t> </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учитываются данные о наличии основных фондов на конец года по остаточной балансовой стоимости с учетом переоценки, проведенной в течение отчетного года.</a:t>
            </a:r>
            <a:endParaRPr kumimoji="0" lang="ru-RU" sz="1800" b="0" i="0" u="none" strike="noStrike" kern="0" cap="none" spc="0" normalizeH="0" baseline="0" noProof="0" dirty="0">
              <a:ln>
                <a:noFill/>
              </a:ln>
              <a:solidFill>
                <a:srgbClr val="282A2E"/>
              </a:solidFill>
              <a:effectLst/>
              <a:uLnTx/>
              <a:uFillTx/>
              <a:ea typeface="+mn-ea"/>
              <a:cs typeface="+mn-cs"/>
            </a:endParaRPr>
          </a:p>
        </p:txBody>
      </p:sp>
      <p:sp>
        <p:nvSpPr>
          <p:cNvPr id="10" name="Скругленная прямоугольная выноска 9"/>
          <p:cNvSpPr/>
          <p:nvPr/>
        </p:nvSpPr>
        <p:spPr>
          <a:xfrm>
            <a:off x="4067944" y="3363838"/>
            <a:ext cx="2232248" cy="1647064"/>
          </a:xfrm>
          <a:prstGeom prst="wedgeRoundRectCallout">
            <a:avLst>
              <a:gd name="adj1" fmla="val 70240"/>
              <a:gd name="adj2" fmla="val -106905"/>
              <a:gd name="adj3" fmla="val 16667"/>
            </a:avLst>
          </a:prstGeom>
          <a:solidFill>
            <a:srgbClr val="D3F5E2"/>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 </a:t>
            </a:r>
            <a:r>
              <a:rPr kumimoji="0" lang="ru-RU" sz="800" b="1" i="0" u="none" strike="noStrike" kern="0" cap="none" spc="0" normalizeH="0" baseline="0" noProof="0" dirty="0">
                <a:ln>
                  <a:noFill/>
                </a:ln>
                <a:solidFill>
                  <a:srgbClr val="E36846"/>
                </a:solidFill>
                <a:effectLst/>
                <a:uLnTx/>
                <a:uFillTx/>
                <a:ea typeface="Times New Roman" pitchFamily="18" charset="0"/>
                <a:cs typeface="Times New Roman" pitchFamily="18" charset="0"/>
              </a:rPr>
              <a:t>графе 11 </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отражаются данные об учетном износе, начисленном на основные фонды за период в течение отчетного года, когда эти основные фонды принадлежали отчитывающейся организации (в том числе и на основные фонды, выбывшие к концу года). </a:t>
            </a:r>
            <a:r>
              <a:rPr kumimoji="0" lang="ru-RU" sz="800" b="1" i="0" u="none" strike="noStrike" kern="0" cap="none" spc="0" normalizeH="0" baseline="0" noProof="0" dirty="0">
                <a:ln>
                  <a:noFill/>
                </a:ln>
                <a:solidFill>
                  <a:srgbClr val="E36846"/>
                </a:solidFill>
                <a:effectLst/>
                <a:uLnTx/>
                <a:uFillTx/>
                <a:ea typeface="Times New Roman" pitchFamily="18" charset="0"/>
                <a:cs typeface="Times New Roman" pitchFamily="18" charset="0"/>
              </a:rPr>
              <a:t>Важно!</a:t>
            </a:r>
            <a:r>
              <a:rPr kumimoji="0" lang="ru-RU" sz="800" b="1" i="0" u="none" strike="noStrike" kern="0" cap="none" spc="0" normalizeH="0" baseline="0" noProof="0" dirty="0">
                <a:ln>
                  <a:noFill/>
                </a:ln>
                <a:solidFill>
                  <a:srgbClr val="282A2E"/>
                </a:solidFill>
                <a:effectLst/>
                <a:uLnTx/>
                <a:uFillTx/>
                <a:ea typeface="Times New Roman" pitchFamily="18" charset="0"/>
                <a:cs typeface="Times New Roman" pitchFamily="18" charset="0"/>
              </a:rPr>
              <a:t>  </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 графе 11 не отражается накопленный учетный износ к концу отчетного года за весь период эксплуатации объекта основных фондов.</a:t>
            </a:r>
            <a:endParaRPr kumimoji="0" lang="ru-RU" sz="1800" b="0" i="0" u="none" strike="noStrike" kern="0" cap="none" spc="0" normalizeH="0" baseline="0" noProof="0" dirty="0">
              <a:ln>
                <a:noFill/>
              </a:ln>
              <a:solidFill>
                <a:srgbClr val="282A2E"/>
              </a:solidFill>
              <a:effectLst/>
              <a:uLnTx/>
              <a:uFillTx/>
              <a:ea typeface="+mn-ea"/>
              <a:cs typeface="+mn-cs"/>
            </a:endParaRPr>
          </a:p>
        </p:txBody>
      </p:sp>
      <p:sp>
        <p:nvSpPr>
          <p:cNvPr id="12" name="Скругленная прямоугольная выноска 11"/>
          <p:cNvSpPr/>
          <p:nvPr/>
        </p:nvSpPr>
        <p:spPr>
          <a:xfrm>
            <a:off x="6444208" y="3723878"/>
            <a:ext cx="2286016" cy="1224136"/>
          </a:xfrm>
          <a:prstGeom prst="wedgeRoundRectCallout">
            <a:avLst>
              <a:gd name="adj1" fmla="val -8632"/>
              <a:gd name="adj2" fmla="val -154492"/>
              <a:gd name="adj3" fmla="val 16667"/>
            </a:avLst>
          </a:prstGeom>
          <a:solidFill>
            <a:srgbClr val="EBEBEB"/>
          </a:solidFill>
          <a:ln w="6350" cap="flat" cmpd="sng" algn="ctr">
            <a:noFill/>
            <a:prstDash val="solid"/>
            <a:miter lim="800000"/>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 </a:t>
            </a:r>
            <a:r>
              <a:rPr kumimoji="0" lang="ru-RU" sz="800" b="1" i="0" u="none" strike="noStrike" kern="0" cap="none" spc="0" normalizeH="0" baseline="0" noProof="0" dirty="0">
                <a:ln>
                  <a:noFill/>
                </a:ln>
                <a:solidFill>
                  <a:srgbClr val="E36846"/>
                </a:solidFill>
                <a:effectLst/>
                <a:uLnTx/>
                <a:uFillTx/>
                <a:ea typeface="Times New Roman" pitchFamily="18" charset="0"/>
                <a:cs typeface="Times New Roman" pitchFamily="18" charset="0"/>
              </a:rPr>
              <a:t>графе 12 </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из состава учетного износа, отражаемого в графе 11, выделяется амортизация, начисленная на основные фонды за период в течение отчетного года, когда эти основные фонды принадлежали отчитывающейся организации (в том числе и на основные фонды, выбывшие к концу года).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p:cNvPicPr>
            <a:picLocks noChangeAspect="1" noChangeArrowheads="1"/>
          </p:cNvPicPr>
          <p:nvPr/>
        </p:nvPicPr>
        <p:blipFill>
          <a:blip r:embed="rId2" cstate="print"/>
          <a:srcRect l="19435" t="21501" r="21295" b="13044"/>
          <a:stretch>
            <a:fillRect/>
          </a:stretch>
        </p:blipFill>
        <p:spPr bwMode="auto">
          <a:xfrm>
            <a:off x="357158" y="500048"/>
            <a:ext cx="8358246" cy="4518264"/>
          </a:xfrm>
          <a:prstGeom prst="rect">
            <a:avLst/>
          </a:prstGeom>
          <a:noFill/>
          <a:ln w="9525">
            <a:noFill/>
            <a:miter lim="800000"/>
            <a:headEnd/>
            <a:tailEnd/>
          </a:ln>
        </p:spPr>
      </p:pic>
      <p:sp>
        <p:nvSpPr>
          <p:cNvPr id="4" name="Скругленная прямоугольная выноска 3"/>
          <p:cNvSpPr/>
          <p:nvPr/>
        </p:nvSpPr>
        <p:spPr>
          <a:xfrm>
            <a:off x="2123728" y="2714626"/>
            <a:ext cx="2250488" cy="1368152"/>
          </a:xfrm>
          <a:prstGeom prst="wedgeRoundRectCallout">
            <a:avLst>
              <a:gd name="adj1" fmla="val 202331"/>
              <a:gd name="adj2" fmla="val -73840"/>
              <a:gd name="adj3" fmla="val 16667"/>
            </a:avLst>
          </a:prstGeom>
          <a:solidFill>
            <a:srgbClr val="D9D8EB"/>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mn-ea"/>
                <a:cs typeface="Times New Roman" pitchFamily="18" charset="0"/>
              </a:rPr>
              <a:t>В </a:t>
            </a:r>
            <a:r>
              <a:rPr kumimoji="0" lang="ru-RU" sz="800" b="1" i="0" u="none" strike="noStrike" kern="0" cap="none" spc="0" normalizeH="0" baseline="0" noProof="0" dirty="0">
                <a:ln>
                  <a:noFill/>
                </a:ln>
                <a:solidFill>
                  <a:srgbClr val="E36846"/>
                </a:solidFill>
                <a:effectLst/>
                <a:uLnTx/>
                <a:uFillTx/>
                <a:ea typeface="+mn-ea"/>
                <a:cs typeface="Times New Roman" pitchFamily="18" charset="0"/>
              </a:rPr>
              <a:t>графе 13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отражаются данные об учетном износе (амортизации и отражаемом на </a:t>
            </a:r>
            <a:r>
              <a:rPr kumimoji="0" lang="ru-RU" sz="800" b="0" i="0" u="none" strike="noStrike" kern="0" cap="none" spc="0" normalizeH="0" baseline="0" noProof="0" dirty="0" err="1">
                <a:ln>
                  <a:noFill/>
                </a:ln>
                <a:solidFill>
                  <a:srgbClr val="282A2E"/>
                </a:solidFill>
                <a:effectLst/>
                <a:uLnTx/>
                <a:uFillTx/>
                <a:ea typeface="+mn-ea"/>
                <a:cs typeface="Times New Roman" pitchFamily="18" charset="0"/>
              </a:rPr>
              <a:t>забалансовых</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 счетах износе) объектов основных фондов, ликвидированных отчитывающейся организацией в течение года (учтенных в графе 6 по полной учетной стоимости), накопленном за все время их предшествовавшей эксплуатации.</a:t>
            </a:r>
          </a:p>
        </p:txBody>
      </p:sp>
      <p:sp>
        <p:nvSpPr>
          <p:cNvPr id="6" name="Скругленная прямоугольная выноска 5"/>
          <p:cNvSpPr/>
          <p:nvPr/>
        </p:nvSpPr>
        <p:spPr>
          <a:xfrm>
            <a:off x="4643438" y="3357568"/>
            <a:ext cx="3672978" cy="1656184"/>
          </a:xfrm>
          <a:prstGeom prst="wedgeRoundRectCallout">
            <a:avLst>
              <a:gd name="adj1" fmla="val 50146"/>
              <a:gd name="adj2" fmla="val -106534"/>
              <a:gd name="adj3" fmla="val 16667"/>
            </a:avLst>
          </a:prstGeom>
          <a:solidFill>
            <a:srgbClr val="CFE8FF"/>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 </a:t>
            </a:r>
            <a:r>
              <a:rPr kumimoji="0" lang="ru-RU" sz="800" b="1" i="0" u="none" strike="noStrike" kern="0" cap="none" spc="0" normalizeH="0" baseline="0" noProof="0" dirty="0">
                <a:ln>
                  <a:noFill/>
                </a:ln>
                <a:solidFill>
                  <a:srgbClr val="E36846"/>
                </a:solidFill>
                <a:effectLst/>
                <a:uLnTx/>
                <a:uFillTx/>
                <a:ea typeface="Times New Roman" pitchFamily="18" charset="0"/>
                <a:cs typeface="Times New Roman" pitchFamily="18" charset="0"/>
              </a:rPr>
              <a:t>графе 14 </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указывается один из кодов, обозначающих, по какой стоимости приобретены бывшие в употреблении основные фонды поступившие в организацию за отчетный год, указанные в графе 5 по строкам 02, 04, 06, 07, 08, 10, 11, 12 и 13. Основные фонды могут быть приобретены по текущей рыночной стоимости на вторичном рынке (код 1), по полной учетной стоимости, существовавшей у предыдущего владельца (с передачей накопленного износа) (код 2), по остаточной балансовой стоимости (код 3).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E36846"/>
                </a:solidFill>
                <a:effectLst/>
                <a:uLnTx/>
                <a:uFillTx/>
                <a:ea typeface="Times New Roman" pitchFamily="18" charset="0"/>
                <a:cs typeface="Times New Roman" pitchFamily="18" charset="0"/>
              </a:rPr>
              <a:t>Важно!</a:t>
            </a:r>
            <a:r>
              <a:rPr kumimoji="0" lang="ru-RU" sz="800" b="1" i="0" u="none" strike="noStrike" kern="0" cap="none" spc="0" normalizeH="0" baseline="0" noProof="0" dirty="0">
                <a:ln>
                  <a:noFill/>
                </a:ln>
                <a:solidFill>
                  <a:srgbClr val="282A2E"/>
                </a:solidFill>
                <a:effectLst/>
                <a:uLnTx/>
                <a:uFillTx/>
                <a:ea typeface="Times New Roman" pitchFamily="18" charset="0"/>
                <a:cs typeface="Times New Roman" pitchFamily="18" charset="0"/>
              </a:rPr>
              <a:t> </a:t>
            </a:r>
            <a:r>
              <a:rPr kumimoji="0" lang="ru-RU" sz="800" b="0" i="0" u="none" strike="noStrike" kern="0" cap="none" spc="0" normalizeH="0" baseline="0" noProof="0" dirty="0">
                <a:ln>
                  <a:noFill/>
                </a:ln>
                <a:solidFill>
                  <a:srgbClr val="282A2E"/>
                </a:solidFill>
                <a:effectLst/>
                <a:uLnTx/>
                <a:uFillTx/>
                <a:ea typeface="Times New Roman" pitchFamily="18" charset="0"/>
                <a:cs typeface="Times New Roman" pitchFamily="18" charset="0"/>
              </a:rPr>
              <a:t>В случае отсутствия "прочего поступления" в отчетном году (то есть графа 5 по строкам 02, 04, 06, 07, 08, 10, 11, 12 и 13 не заполнена) в графе 14 по указанным строкам указывается код 4.</a:t>
            </a:r>
            <a:endParaRPr kumimoji="0" lang="ru-RU" sz="1800" b="0" i="0" u="none" strike="noStrike" kern="0" cap="none" spc="0" normalizeH="0" baseline="0" noProof="0" dirty="0">
              <a:ln>
                <a:noFill/>
              </a:ln>
              <a:solidFill>
                <a:srgbClr val="282A2E"/>
              </a:solidFill>
              <a:effectLst/>
              <a:uLnTx/>
              <a:uFillTx/>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2"/>
          <p:cNvSpPr>
            <a:spLocks noGrp="1"/>
          </p:cNvSpPr>
          <p:nvPr>
            <p:ph type="body" sz="quarter" idx="4294967295"/>
          </p:nvPr>
        </p:nvSpPr>
        <p:spPr>
          <a:xfrm>
            <a:off x="467544" y="288222"/>
            <a:ext cx="6660000" cy="339312"/>
          </a:xfrm>
          <a:prstGeom prst="rect">
            <a:avLst/>
          </a:prstGeom>
        </p:spPr>
        <p:txBody>
          <a:bodyPr/>
          <a:lstStyle/>
          <a:p>
            <a:pPr>
              <a:buNone/>
            </a:pPr>
            <a:r>
              <a:rPr lang="ru-RU" sz="1600" b="1" dirty="0">
                <a:solidFill>
                  <a:srgbClr val="363194"/>
                </a:solidFill>
                <a:latin typeface="+mj-lt"/>
                <a:cs typeface="Times New Roman" pitchFamily="18" charset="0"/>
              </a:rPr>
              <a:t>РАЗЪЯСНЕНИЯ ПО ЗАПОЛНЕНИЮ РАЗДЕЛА 2</a:t>
            </a:r>
          </a:p>
        </p:txBody>
      </p:sp>
      <p:pic>
        <p:nvPicPr>
          <p:cNvPr id="6" name="Рисунок 5"/>
          <p:cNvPicPr/>
          <p:nvPr/>
        </p:nvPicPr>
        <p:blipFill>
          <a:blip r:embed="rId2" cstate="print"/>
          <a:srcRect l="19716" t="19034" r="17101" b="44492"/>
          <a:stretch>
            <a:fillRect/>
          </a:stretch>
        </p:blipFill>
        <p:spPr bwMode="auto">
          <a:xfrm>
            <a:off x="285720" y="2428874"/>
            <a:ext cx="8429652" cy="2458773"/>
          </a:xfrm>
          <a:prstGeom prst="rect">
            <a:avLst/>
          </a:prstGeom>
          <a:noFill/>
          <a:ln w="9525">
            <a:noFill/>
            <a:miter lim="800000"/>
            <a:headEnd/>
            <a:tailEnd/>
          </a:ln>
        </p:spPr>
      </p:pic>
      <p:sp>
        <p:nvSpPr>
          <p:cNvPr id="8" name="Скругленная прямоугольная выноска 7"/>
          <p:cNvSpPr/>
          <p:nvPr/>
        </p:nvSpPr>
        <p:spPr>
          <a:xfrm>
            <a:off x="1547664" y="3147814"/>
            <a:ext cx="2304256" cy="469772"/>
          </a:xfrm>
          <a:prstGeom prst="wedgeRoundRectCallout">
            <a:avLst>
              <a:gd name="adj1" fmla="val -42989"/>
              <a:gd name="adj2" fmla="val 284882"/>
              <a:gd name="adj3" fmla="val 16667"/>
            </a:avLst>
          </a:prstGeom>
          <a:solidFill>
            <a:srgbClr val="D9D8EB"/>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E36846"/>
                </a:solidFill>
                <a:effectLst/>
                <a:uLnTx/>
                <a:uFillTx/>
                <a:ea typeface="+mn-ea"/>
                <a:cs typeface="Times New Roman" pitchFamily="18" charset="0"/>
              </a:rPr>
              <a:t>Важно!</a:t>
            </a:r>
            <a:r>
              <a:rPr kumimoji="0" lang="ru-RU" sz="800" b="0" i="0" u="none" strike="noStrike" kern="0" cap="none" spc="0" normalizeH="0" baseline="0" noProof="0" dirty="0">
                <a:ln>
                  <a:noFill/>
                </a:ln>
                <a:solidFill>
                  <a:sysClr val="windowText" lastClr="000000"/>
                </a:solidFill>
                <a:effectLst/>
                <a:uLnTx/>
                <a:uFillTx/>
                <a:ea typeface="+mn-ea"/>
                <a:cs typeface="Times New Roman" pitchFamily="18" charset="0"/>
              </a:rPr>
              <a:t> </a:t>
            </a:r>
            <a:r>
              <a:rPr kumimoji="0" lang="ru-RU" sz="800" b="0" i="0" u="none" strike="noStrike" kern="0" cap="none" spc="0" normalizeH="0" baseline="0" noProof="0" dirty="0">
                <a:ln>
                  <a:noFill/>
                </a:ln>
                <a:solidFill>
                  <a:srgbClr val="282A2E"/>
                </a:solidFill>
                <a:effectLst/>
                <a:uLnTx/>
                <a:uFillTx/>
                <a:ea typeface="+mn-ea"/>
                <a:cs typeface="Times New Roman" pitchFamily="18" charset="0"/>
              </a:rPr>
              <a:t>Сумма строк 15 по графам 03-13 должна равняться  строке 01.</a:t>
            </a:r>
          </a:p>
        </p:txBody>
      </p:sp>
      <p:sp>
        <p:nvSpPr>
          <p:cNvPr id="7" name="Прямоугольник: скругленные углы 5">
            <a:extLst>
              <a:ext uri="{FF2B5EF4-FFF2-40B4-BE49-F238E27FC236}">
                <a16:creationId xmlns="" xmlns:a16="http://schemas.microsoft.com/office/drawing/2014/main" id="{278EDDC6-2CB2-4340-8C87-B7FCF3E8139C}"/>
              </a:ext>
            </a:extLst>
          </p:cNvPr>
          <p:cNvSpPr/>
          <p:nvPr/>
        </p:nvSpPr>
        <p:spPr>
          <a:xfrm>
            <a:off x="251520" y="771550"/>
            <a:ext cx="8496944" cy="1656184"/>
          </a:xfrm>
          <a:prstGeom prst="roundRect">
            <a:avLst>
              <a:gd name="adj" fmla="val 5487"/>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ru-RU" sz="1200" kern="0" dirty="0" smtClean="0">
                <a:solidFill>
                  <a:srgbClr val="282A2E"/>
                </a:solidFill>
                <a:cs typeface="Times New Roman" pitchFamily="18" charset="0"/>
              </a:rPr>
              <a:t>Раздел 2 строка 15 «НАЛИЧИЕ И ДВИЖЕНИЕ ОФ ПО ВИДАМ ЭКОНОМИЧЕСКОЙ ДЕЯТЕЛЬНОСТИ» </a:t>
            </a:r>
          </a:p>
          <a:p>
            <a:pPr lvl="0">
              <a:defRPr/>
            </a:pPr>
            <a:r>
              <a:rPr lang="ru-RU" sz="1200" kern="0" dirty="0" smtClean="0">
                <a:solidFill>
                  <a:srgbClr val="282A2E"/>
                </a:solidFill>
                <a:cs typeface="Times New Roman" pitchFamily="18" charset="0"/>
              </a:rPr>
              <a:t>•В стр. 15 отражаются ОФ, относящиеся к основному виду деятельности (ОВД), определяется в соответствии с уставными документами </a:t>
            </a:r>
          </a:p>
          <a:p>
            <a:pPr lvl="0">
              <a:defRPr/>
            </a:pPr>
            <a:endParaRPr lang="ru-RU" sz="1200" kern="0" dirty="0" smtClean="0">
              <a:solidFill>
                <a:srgbClr val="282A2E"/>
              </a:solidFill>
              <a:cs typeface="Times New Roman" pitchFamily="18" charset="0"/>
            </a:endParaRPr>
          </a:p>
          <a:p>
            <a:pPr lvl="0">
              <a:defRPr/>
            </a:pPr>
            <a:r>
              <a:rPr lang="ru-RU" sz="1200" kern="0" dirty="0" smtClean="0">
                <a:solidFill>
                  <a:srgbClr val="282A2E"/>
                </a:solidFill>
                <a:cs typeface="Times New Roman" pitchFamily="18" charset="0"/>
              </a:rPr>
              <a:t>•В стр. 15.1 и далее отражаются ОФ, относящиеся к второстепенным видам деятельности </a:t>
            </a:r>
          </a:p>
          <a:p>
            <a:pPr lvl="0">
              <a:defRPr/>
            </a:pPr>
            <a:endParaRPr lang="ru-RU" sz="1200" kern="0" dirty="0" smtClean="0">
              <a:solidFill>
                <a:srgbClr val="282A2E"/>
              </a:solidFill>
              <a:cs typeface="Times New Roman" pitchFamily="18" charset="0"/>
            </a:endParaRPr>
          </a:p>
          <a:p>
            <a:pPr lvl="0">
              <a:defRPr/>
            </a:pPr>
            <a:r>
              <a:rPr lang="ru-RU" sz="1200" kern="0" dirty="0" smtClean="0">
                <a:solidFill>
                  <a:srgbClr val="282A2E"/>
                </a:solidFill>
                <a:cs typeface="Times New Roman" pitchFamily="18" charset="0"/>
              </a:rPr>
              <a:t>•Второстепенная деятельность – </a:t>
            </a:r>
            <a:r>
              <a:rPr lang="ru-RU" sz="1200" kern="0" dirty="0" err="1" smtClean="0">
                <a:solidFill>
                  <a:srgbClr val="282A2E"/>
                </a:solidFill>
                <a:cs typeface="Times New Roman" pitchFamily="18" charset="0"/>
              </a:rPr>
              <a:t>деятельность</a:t>
            </a:r>
            <a:r>
              <a:rPr lang="ru-RU" sz="1200" kern="0" dirty="0" smtClean="0">
                <a:solidFill>
                  <a:srgbClr val="282A2E"/>
                </a:solidFill>
                <a:cs typeface="Times New Roman" pitchFamily="18" charset="0"/>
              </a:rPr>
              <a:t>, осуществляемая наряду с основной и имеющая для организации меньшее значение, чем основная. </a:t>
            </a:r>
            <a:endParaRPr lang="ru-RU" sz="1200" kern="0" dirty="0">
              <a:solidFill>
                <a:srgbClr val="282A2E"/>
              </a:solidFill>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571486"/>
            <a:ext cx="8215370" cy="4401205"/>
          </a:xfrm>
          <a:prstGeom prst="rect">
            <a:avLst/>
          </a:prstGeom>
          <a:noFill/>
          <a:ln w="6350" cap="flat" cmpd="sng" algn="ctr">
            <a:noFill/>
            <a:prstDash val="solid"/>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E36846"/>
                </a:solidFill>
                <a:effectLst/>
                <a:uLnTx/>
                <a:uFillTx/>
                <a:ea typeface="+mn-ea"/>
                <a:cs typeface="Times New Roman" pitchFamily="18" charset="0"/>
              </a:rPr>
              <a:t>ОБРАТИТЬ ВНИМАНИЕ !!!</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a:ln>
                <a:noFill/>
              </a:ln>
              <a:solidFill>
                <a:srgbClr val="FF0000"/>
              </a:solidFill>
              <a:effectLst/>
              <a:uLnTx/>
              <a:uFillTx/>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ysClr val="windowText" lastClr="000000"/>
                </a:solidFill>
                <a:effectLst/>
                <a:uLnTx/>
                <a:uFillTx/>
                <a:ea typeface="+mn-ea"/>
                <a:cs typeface="Times New Roman" pitchFamily="18" charset="0"/>
              </a:rPr>
              <a:t> </a:t>
            </a:r>
            <a:r>
              <a:rPr kumimoji="0" lang="ru-RU" sz="1400" b="1" i="0" u="none" strike="noStrike" kern="0" cap="none" spc="0" normalizeH="0" baseline="0" noProof="0" dirty="0">
                <a:ln>
                  <a:noFill/>
                </a:ln>
                <a:solidFill>
                  <a:srgbClr val="282A2E"/>
                </a:solidFill>
                <a:effectLst/>
                <a:uLnTx/>
                <a:uFillTx/>
                <a:ea typeface="+mn-ea"/>
                <a:cs typeface="Times New Roman" pitchFamily="18" charset="0"/>
              </a:rPr>
              <a:t>Если стр.03 раздела 1 &gt;0, то в стр.15.1 раздела 2 должен быть отражен любой из ОКВЭД: </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282A2E"/>
                </a:solidFill>
                <a:effectLst/>
                <a:uLnTx/>
                <a:uFillTx/>
                <a:ea typeface="+mn-ea"/>
                <a:cs typeface="Times New Roman" pitchFamily="18" charset="0"/>
              </a:rPr>
              <a:t>I «Деятельность гостиниц и предприятий общественного питания»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282A2E"/>
                </a:solidFill>
                <a:effectLst/>
                <a:uLnTx/>
                <a:uFillTx/>
                <a:ea typeface="+mn-ea"/>
                <a:cs typeface="Times New Roman" pitchFamily="18" charset="0"/>
              </a:rPr>
              <a:t>•гостиницы, общежития гостиничного типа, общежития учебных заведений, спальные корпуса и прочие места временного проживания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282A2E"/>
                </a:solidFill>
                <a:effectLst/>
                <a:uLnTx/>
                <a:uFillTx/>
                <a:ea typeface="+mn-ea"/>
                <a:cs typeface="Times New Roman" pitchFamily="18" charset="0"/>
              </a:rPr>
              <a:t>L «Деятельность по операциям с недвижимым имуществом»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282A2E"/>
                </a:solidFill>
                <a:effectLst/>
                <a:uLnTx/>
                <a:uFillTx/>
                <a:ea typeface="+mn-ea"/>
                <a:cs typeface="Times New Roman" pitchFamily="18" charset="0"/>
              </a:rPr>
              <a:t>•здания жилого фонда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282A2E"/>
                </a:solidFill>
                <a:effectLst/>
                <a:uLnTx/>
                <a:uFillTx/>
                <a:ea typeface="+mn-ea"/>
                <a:cs typeface="Times New Roman" pitchFamily="18" charset="0"/>
              </a:rPr>
              <a:t>Q «Деятельность в области здравоохранения и социальных услуг»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282A2E"/>
                </a:solidFill>
                <a:effectLst/>
                <a:uLnTx/>
                <a:uFillTx/>
                <a:ea typeface="+mn-ea"/>
                <a:cs typeface="Times New Roman" pitchFamily="18" charset="0"/>
              </a:rPr>
              <a:t>•спальные корпуса школ-интернатов, детских домов, домов для престарелых и инвалидов </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282A2E"/>
                </a:solidFill>
                <a:effectLst/>
                <a:uLnTx/>
                <a:uFillTx/>
                <a:ea typeface="+mn-ea"/>
                <a:cs typeface="Times New Roman" pitchFamily="18" charset="0"/>
              </a:rPr>
              <a:t>Если в стр.04 раздела 1 отражены дороги, то в стр.15.1 раздела 2 должен быть отражен ОКВЭД:</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82A2E"/>
                </a:solidFill>
                <a:effectLst/>
                <a:uLnTx/>
                <a:uFillTx/>
                <a:ea typeface="+mn-ea"/>
                <a:cs typeface="Times New Roman" pitchFamily="18" charset="0"/>
              </a:rPr>
              <a:t>H </a:t>
            </a:r>
            <a:r>
              <a:rPr kumimoji="0" lang="ru-RU" sz="1400" b="1" i="0" u="none" strike="noStrike" kern="0" cap="none" spc="0" normalizeH="0" baseline="0" noProof="0" dirty="0">
                <a:ln>
                  <a:noFill/>
                </a:ln>
                <a:solidFill>
                  <a:srgbClr val="282A2E"/>
                </a:solidFill>
                <a:effectLst/>
                <a:uLnTx/>
                <a:uFillTx/>
                <a:ea typeface="+mn-ea"/>
                <a:cs typeface="Times New Roman" pitchFamily="18" charset="0"/>
              </a:rPr>
              <a:t>«Транспортировка и хранение»</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282A2E"/>
                </a:solidFill>
                <a:effectLst/>
                <a:uLnTx/>
                <a:uFillTx/>
                <a:ea typeface="+mn-ea"/>
                <a:cs typeface="Times New Roman" pitchFamily="18" charset="0"/>
              </a:rPr>
              <a:t>•внегородские автомобильные дороги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82A2E"/>
                </a:solidFill>
                <a:effectLst/>
                <a:uLnTx/>
                <a:uFillTx/>
                <a:ea typeface="+mn-ea"/>
                <a:cs typeface="Times New Roman" pitchFamily="18" charset="0"/>
              </a:rPr>
              <a:t>N </a:t>
            </a:r>
            <a:r>
              <a:rPr kumimoji="0" lang="ru-RU" sz="1400" b="1" i="0" u="none" strike="noStrike" kern="0" cap="none" spc="0" normalizeH="0" baseline="0" noProof="0" dirty="0">
                <a:ln>
                  <a:noFill/>
                </a:ln>
                <a:solidFill>
                  <a:srgbClr val="282A2E"/>
                </a:solidFill>
                <a:effectLst/>
                <a:uLnTx/>
                <a:uFillTx/>
                <a:ea typeface="+mn-ea"/>
                <a:cs typeface="Times New Roman" pitchFamily="18" charset="0"/>
              </a:rPr>
              <a:t>«Деятельность административная и сопутствующие дополнительные услуги»</a:t>
            </a:r>
            <a:endParaRPr kumimoji="0" lang="ru-RU" sz="1400" b="0" i="0" u="none" strike="noStrike" kern="0" cap="none" spc="0" normalizeH="0" baseline="0" noProof="0" dirty="0">
              <a:ln>
                <a:noFill/>
              </a:ln>
              <a:solidFill>
                <a:srgbClr val="282A2E"/>
              </a:solidFill>
              <a:effectLst/>
              <a:uLnTx/>
              <a:uFillTx/>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282A2E"/>
                </a:solidFill>
                <a:effectLst/>
                <a:uLnTx/>
                <a:uFillTx/>
                <a:ea typeface="+mn-ea"/>
                <a:cs typeface="Times New Roman" pitchFamily="18" charset="0"/>
              </a:rPr>
              <a:t>•городские автомобильные дороги </a:t>
            </a:r>
            <a:endParaRPr kumimoji="0" lang="ru-RU" sz="14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22"/>
          <p:cNvSpPr txBox="1">
            <a:spLocks/>
          </p:cNvSpPr>
          <p:nvPr/>
        </p:nvSpPr>
        <p:spPr>
          <a:xfrm>
            <a:off x="428596" y="285734"/>
            <a:ext cx="6009018" cy="297439"/>
          </a:xfrm>
          <a:prstGeom prst="rect">
            <a:avLst/>
          </a:prstGeom>
        </p:spPr>
        <p:txBody>
          <a:bodyPr lIns="68580" tIns="34290" rIns="68580" bIns="34290" anchor="t"/>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ru-RU" sz="1600" b="1" i="0" u="none" strike="noStrike" kern="1200" cap="none" spc="0" normalizeH="0" baseline="0" noProof="0" dirty="0" smtClean="0">
                <a:ln>
                  <a:noFill/>
                </a:ln>
                <a:solidFill>
                  <a:srgbClr val="334286"/>
                </a:solidFill>
                <a:effectLst/>
                <a:uLnTx/>
                <a:uFillTx/>
                <a:latin typeface="+mj-lt"/>
                <a:ea typeface="+mn-ea"/>
                <a:cs typeface="Times New Roman" pitchFamily="18" charset="0"/>
              </a:rPr>
              <a:t>РАЗЪЯСНЕНИЯ ПО ЗАПОЛНЕНИЮ РАЗДЕЛА 3</a:t>
            </a:r>
            <a:endParaRPr kumimoji="0" lang="ru-RU" sz="1600" b="1" i="0" u="none" strike="noStrike" kern="1200" cap="none" spc="0" normalizeH="0" baseline="0" noProof="0" dirty="0">
              <a:ln>
                <a:noFill/>
              </a:ln>
              <a:solidFill>
                <a:srgbClr val="334286"/>
              </a:solidFill>
              <a:effectLst/>
              <a:uLnTx/>
              <a:uFillTx/>
              <a:latin typeface="+mj-lt"/>
              <a:ea typeface="+mn-ea"/>
              <a:cs typeface="Times New Roman" pitchFamily="18" charset="0"/>
            </a:endParaRPr>
          </a:p>
        </p:txBody>
      </p:sp>
      <p:sp>
        <p:nvSpPr>
          <p:cNvPr id="3" name="Rectangle 1"/>
          <p:cNvSpPr>
            <a:spLocks noChangeArrowheads="1"/>
          </p:cNvSpPr>
          <p:nvPr/>
        </p:nvSpPr>
        <p:spPr bwMode="auto">
          <a:xfrm>
            <a:off x="214282" y="571486"/>
            <a:ext cx="867819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III</a:t>
            </a:r>
            <a:r>
              <a:rPr kumimoji="0" lang="ru-RU"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ru-RU"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u-RU"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Наличие и средний возраст основных фондов</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85720" y="857238"/>
          <a:ext cx="8463314" cy="4091823"/>
        </p:xfrm>
        <a:graphic>
          <a:graphicData uri="http://schemas.openxmlformats.org/drawingml/2006/table">
            <a:tbl>
              <a:tblPr/>
              <a:tblGrid>
                <a:gridCol w="2918698">
                  <a:extLst>
                    <a:ext uri="{9D8B030D-6E8A-4147-A177-3AD203B41FA5}">
                      <a16:colId xmlns="" xmlns:a16="http://schemas.microsoft.com/office/drawing/2014/main" val="20000"/>
                    </a:ext>
                  </a:extLst>
                </a:gridCol>
                <a:gridCol w="432048">
                  <a:extLst>
                    <a:ext uri="{9D8B030D-6E8A-4147-A177-3AD203B41FA5}">
                      <a16:colId xmlns="" xmlns:a16="http://schemas.microsoft.com/office/drawing/2014/main" val="20001"/>
                    </a:ext>
                  </a:extLst>
                </a:gridCol>
                <a:gridCol w="576064">
                  <a:extLst>
                    <a:ext uri="{9D8B030D-6E8A-4147-A177-3AD203B41FA5}">
                      <a16:colId xmlns="" xmlns:a16="http://schemas.microsoft.com/office/drawing/2014/main" val="20002"/>
                    </a:ext>
                  </a:extLst>
                </a:gridCol>
                <a:gridCol w="4536504">
                  <a:extLst>
                    <a:ext uri="{9D8B030D-6E8A-4147-A177-3AD203B41FA5}">
                      <a16:colId xmlns="" xmlns:a16="http://schemas.microsoft.com/office/drawing/2014/main" val="20003"/>
                    </a:ext>
                  </a:extLst>
                </a:gridCol>
              </a:tblGrid>
              <a:tr h="417107">
                <a:tc>
                  <a:txBody>
                    <a:bodyPr/>
                    <a:lstStyle/>
                    <a:p>
                      <a:pPr marL="76200" algn="ctr">
                        <a:lnSpc>
                          <a:spcPts val="1200"/>
                        </a:lnSpc>
                        <a:spcAft>
                          <a:spcPts val="0"/>
                        </a:spcAft>
                      </a:pPr>
                      <a:r>
                        <a:rPr lang="ru-RU" sz="800" dirty="0">
                          <a:latin typeface="Times New Roman"/>
                          <a:ea typeface="Times New Roman"/>
                          <a:cs typeface="Times New Roman"/>
                        </a:rPr>
                        <a:t>Наименование показателей</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ru-RU" sz="800">
                          <a:latin typeface="Times New Roman"/>
                          <a:ea typeface="Times New Roman"/>
                          <a:cs typeface="Times New Roman"/>
                        </a:rPr>
                        <a:t>№ строки</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ru-RU" sz="800">
                          <a:latin typeface="Times New Roman"/>
                          <a:ea typeface="Times New Roman"/>
                          <a:cs typeface="Times New Roman"/>
                        </a:rPr>
                        <a:t>Единицы измерения</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ru-RU" sz="800">
                          <a:latin typeface="Times New Roman"/>
                          <a:ea typeface="Times New Roman"/>
                          <a:cs typeface="Times New Roman"/>
                        </a:rPr>
                        <a:t>На конец отчетного года</a:t>
                      </a:r>
                      <a:br>
                        <a:rPr lang="ru-RU" sz="800">
                          <a:latin typeface="Times New Roman"/>
                          <a:ea typeface="Times New Roman"/>
                          <a:cs typeface="Times New Roman"/>
                        </a:rPr>
                      </a:br>
                      <a:r>
                        <a:rPr lang="ru-RU" sz="800">
                          <a:latin typeface="Times New Roman"/>
                          <a:ea typeface="Times New Roman"/>
                          <a:cs typeface="Times New Roman"/>
                        </a:rPr>
                        <a:t>(по строке 24 – среднегодовое значение)</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39036">
                <a:tc>
                  <a:txBody>
                    <a:bodyPr/>
                    <a:lstStyle/>
                    <a:p>
                      <a:pPr marL="76200" algn="ctr">
                        <a:lnSpc>
                          <a:spcPts val="1200"/>
                        </a:lnSpc>
                        <a:spcAft>
                          <a:spcPts val="0"/>
                        </a:spcAft>
                      </a:pPr>
                      <a:r>
                        <a:rPr lang="ru-RU" sz="800" dirty="0">
                          <a:latin typeface="Times New Roman"/>
                          <a:ea typeface="Times New Roman"/>
                          <a:cs typeface="Times New Roman"/>
                        </a:rPr>
                        <a:t>А</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6200" algn="ctr">
                        <a:lnSpc>
                          <a:spcPts val="1200"/>
                        </a:lnSpc>
                        <a:spcAft>
                          <a:spcPts val="0"/>
                        </a:spcAft>
                      </a:pPr>
                      <a:r>
                        <a:rPr lang="ru-RU" sz="800">
                          <a:latin typeface="Times New Roman"/>
                          <a:ea typeface="Times New Roman"/>
                          <a:cs typeface="Times New Roman"/>
                        </a:rPr>
                        <a:t>Б</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6200" algn="ctr">
                        <a:lnSpc>
                          <a:spcPts val="1200"/>
                        </a:lnSpc>
                        <a:spcAft>
                          <a:spcPts val="0"/>
                        </a:spcAft>
                      </a:pPr>
                      <a:r>
                        <a:rPr lang="ru-RU" sz="800">
                          <a:latin typeface="Times New Roman"/>
                          <a:ea typeface="Times New Roman"/>
                          <a:cs typeface="Times New Roman"/>
                        </a:rPr>
                        <a:t>В</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6200" algn="ctr">
                        <a:lnSpc>
                          <a:spcPts val="1200"/>
                        </a:lnSpc>
                        <a:spcAft>
                          <a:spcPts val="0"/>
                        </a:spcAft>
                      </a:pPr>
                      <a:r>
                        <a:rPr lang="ru-RU" sz="800">
                          <a:latin typeface="Times New Roman"/>
                          <a:ea typeface="Times New Roman"/>
                          <a:cs typeface="Times New Roman"/>
                        </a:rPr>
                        <a:t>3</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17107">
                <a:tc>
                  <a:txBody>
                    <a:bodyPr/>
                    <a:lstStyle/>
                    <a:p>
                      <a:pPr marL="0" algn="l">
                        <a:lnSpc>
                          <a:spcPct val="100000"/>
                        </a:lnSpc>
                        <a:spcAft>
                          <a:spcPts val="0"/>
                        </a:spcAft>
                      </a:pPr>
                      <a:r>
                        <a:rPr lang="ru-RU" sz="800" dirty="0">
                          <a:latin typeface="Times New Roman"/>
                          <a:ea typeface="Times New Roman"/>
                          <a:cs typeface="Times New Roman"/>
                        </a:rPr>
                        <a:t>Из строки 01 графы 9:</a:t>
                      </a:r>
                      <a:br>
                        <a:rPr lang="ru-RU" sz="800" dirty="0">
                          <a:latin typeface="Times New Roman"/>
                          <a:ea typeface="Times New Roman"/>
                          <a:cs typeface="Times New Roman"/>
                        </a:rPr>
                      </a:br>
                      <a:r>
                        <a:rPr lang="ru-RU" sz="800" dirty="0">
                          <a:latin typeface="Times New Roman"/>
                          <a:ea typeface="Times New Roman"/>
                          <a:cs typeface="Times New Roman"/>
                        </a:rPr>
                        <a:t>   доходные вложения в материальные ценности (отражаемые в бухгалтерском учете на счете 03 «Доходные вложения в материальные ценности»)</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a:latin typeface="Times New Roman"/>
                          <a:ea typeface="Times New Roman"/>
                          <a:cs typeface="Times New Roman"/>
                        </a:rPr>
                        <a:t>19</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err="1">
                          <a:latin typeface="Times New Roman"/>
                          <a:ea typeface="Times New Roman"/>
                          <a:cs typeface="Times New Roman"/>
                        </a:rPr>
                        <a:t>тыс</a:t>
                      </a:r>
                      <a:r>
                        <a:rPr lang="ru-RU" sz="800" dirty="0">
                          <a:latin typeface="Times New Roman"/>
                          <a:ea typeface="Times New Roman"/>
                          <a:cs typeface="Times New Roman"/>
                        </a:rPr>
                        <a:t> </a:t>
                      </a:r>
                      <a:r>
                        <a:rPr lang="ru-RU" sz="800" dirty="0" err="1">
                          <a:latin typeface="Times New Roman"/>
                          <a:ea typeface="Times New Roman"/>
                          <a:cs typeface="Times New Roman"/>
                        </a:rPr>
                        <a:t>руб</a:t>
                      </a:r>
                      <a:endParaRPr lang="ru-RU" sz="800" dirty="0">
                        <a:latin typeface="Times New Roman"/>
                        <a:ea typeface="Times New Roman"/>
                        <a:cs typeface="Times New Roman"/>
                      </a:endParaRP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324000" algn="just">
                        <a:lnSpc>
                          <a:spcPct val="100000"/>
                        </a:lnSpc>
                        <a:spcAft>
                          <a:spcPts val="0"/>
                        </a:spcAft>
                      </a:pPr>
                      <a:r>
                        <a:rPr lang="ru-RU" sz="800" kern="1200" dirty="0">
                          <a:solidFill>
                            <a:schemeClr val="tx1"/>
                          </a:solidFill>
                          <a:latin typeface="Times New Roman" pitchFamily="18" charset="0"/>
                          <a:ea typeface="+mn-ea"/>
                          <a:cs typeface="Times New Roman" pitchFamily="18" charset="0"/>
                        </a:rPr>
                        <a:t>В данной строке выделяются данные о доходных вложениях в материальные ценности. К ним относятся основные фонды, отражаемые в бухгалтерском учете на счете 03 "Доходные вложения в материальные ценности", принадлежащие организации, но не используемые ею непосредственно для производства товаров и услуг и не предназначенные для этого, а сданные в аренду, лизинг, прокат или предназначенные для сдачи в аренду, лизинг (в том числе с последующим выкупом), прокат (кроме имущества потребительского назначения, не относящегося к основным фондам) с целью извлечения дохода.</a:t>
                      </a:r>
                      <a:endParaRPr lang="ru-RU" sz="800" dirty="0">
                        <a:latin typeface="Times New Roman" pitchFamily="18" charset="0"/>
                        <a:ea typeface="Times New Roman"/>
                        <a:cs typeface="Times New Roman" pitchFamily="18" charset="0"/>
                      </a:endParaRP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15863">
                <a:tc>
                  <a:txBody>
                    <a:bodyPr/>
                    <a:lstStyle/>
                    <a:p>
                      <a:pPr marL="0" algn="l">
                        <a:lnSpc>
                          <a:spcPct val="100000"/>
                        </a:lnSpc>
                        <a:spcAft>
                          <a:spcPts val="0"/>
                        </a:spcAft>
                      </a:pPr>
                      <a:r>
                        <a:rPr lang="ru-RU" sz="800" dirty="0">
                          <a:latin typeface="Times New Roman"/>
                          <a:ea typeface="Times New Roman"/>
                          <a:cs typeface="Times New Roman"/>
                        </a:rPr>
                        <a:t>   основные фонды, взятые в аренду (в том числе финансовую), учитываемые на балансе арендатора</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a:latin typeface="Times New Roman"/>
                          <a:ea typeface="Times New Roman"/>
                          <a:cs typeface="Times New Roman"/>
                        </a:rPr>
                        <a:t>20</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err="1">
                          <a:latin typeface="Times New Roman"/>
                          <a:ea typeface="Times New Roman"/>
                          <a:cs typeface="Times New Roman"/>
                        </a:rPr>
                        <a:t>тыс</a:t>
                      </a:r>
                      <a:r>
                        <a:rPr lang="ru-RU" sz="800" dirty="0">
                          <a:latin typeface="Times New Roman"/>
                          <a:ea typeface="Times New Roman"/>
                          <a:cs typeface="Times New Roman"/>
                        </a:rPr>
                        <a:t> </a:t>
                      </a:r>
                      <a:r>
                        <a:rPr lang="ru-RU" sz="800" dirty="0" err="1">
                          <a:latin typeface="Times New Roman"/>
                          <a:ea typeface="Times New Roman"/>
                          <a:cs typeface="Times New Roman"/>
                        </a:rPr>
                        <a:t>руб</a:t>
                      </a:r>
                      <a:endParaRPr lang="ru-RU" sz="800" dirty="0">
                        <a:latin typeface="Times New Roman"/>
                        <a:ea typeface="Times New Roman"/>
                        <a:cs typeface="Times New Roman"/>
                      </a:endParaRP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marL="0" marR="0" indent="324000" algn="just" defTabSz="685800" rtl="0" eaLnBrk="1" fontAlgn="auto" latinLnBrk="0" hangingPunct="1">
                        <a:lnSpc>
                          <a:spcPct val="100000"/>
                        </a:lnSpc>
                        <a:spcBef>
                          <a:spcPts val="0"/>
                        </a:spcBef>
                        <a:spcAft>
                          <a:spcPts val="0"/>
                        </a:spcAft>
                        <a:buClrTx/>
                        <a:buSzTx/>
                        <a:buFontTx/>
                        <a:buNone/>
                        <a:tabLst/>
                        <a:defRPr/>
                      </a:pPr>
                      <a:r>
                        <a:rPr lang="ru-RU" sz="800" kern="1200" dirty="0">
                          <a:solidFill>
                            <a:schemeClr val="tx1"/>
                          </a:solidFill>
                          <a:latin typeface="Times New Roman" pitchFamily="18" charset="0"/>
                          <a:ea typeface="+mn-ea"/>
                          <a:cs typeface="Times New Roman" pitchFamily="18" charset="0"/>
                        </a:rPr>
                        <a:t>Учитываются данные об аренде основных фондов по полной учетной стоимости (данные по аренде земельных участков в этих строках не учитываются). Арендуемые и сданные в аренду основные фонды учитываются по состоянию на конец отчетного года, независимо от того, происходила ли сдача основных фондов в аренду в отчетном году или ранее.</a:t>
                      </a:r>
                    </a:p>
                    <a:p>
                      <a:pPr marL="0" indent="324000" algn="just">
                        <a:lnSpc>
                          <a:spcPct val="100000"/>
                        </a:lnSpc>
                        <a:spcAft>
                          <a:spcPts val="0"/>
                        </a:spcAft>
                      </a:pPr>
                      <a:endParaRPr lang="ru-RU" sz="800" dirty="0">
                        <a:latin typeface="Times New Roman"/>
                        <a:ea typeface="Times New Roman"/>
                        <a:cs typeface="Times New Roman"/>
                      </a:endParaRP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15863">
                <a:tc>
                  <a:txBody>
                    <a:bodyPr/>
                    <a:lstStyle/>
                    <a:p>
                      <a:pPr marL="0" algn="l">
                        <a:lnSpc>
                          <a:spcPct val="100000"/>
                        </a:lnSpc>
                        <a:spcAft>
                          <a:spcPts val="0"/>
                        </a:spcAft>
                      </a:pPr>
                      <a:r>
                        <a:rPr lang="ru-RU" sz="800" dirty="0">
                          <a:latin typeface="Times New Roman"/>
                          <a:ea typeface="Times New Roman"/>
                          <a:cs typeface="Times New Roman"/>
                        </a:rPr>
                        <a:t>   основные фонды, сданные в аренду, учитываемые на балансе арендодателя</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a:latin typeface="Times New Roman"/>
                          <a:ea typeface="Times New Roman"/>
                          <a:cs typeface="Times New Roman"/>
                        </a:rPr>
                        <a:t>21</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err="1">
                          <a:latin typeface="Times New Roman"/>
                          <a:ea typeface="Times New Roman"/>
                          <a:cs typeface="Times New Roman"/>
                        </a:rPr>
                        <a:t>тыс</a:t>
                      </a:r>
                      <a:r>
                        <a:rPr lang="ru-RU" sz="800" dirty="0">
                          <a:latin typeface="Times New Roman"/>
                          <a:ea typeface="Times New Roman"/>
                          <a:cs typeface="Times New Roman"/>
                        </a:rPr>
                        <a:t> </a:t>
                      </a:r>
                      <a:r>
                        <a:rPr lang="ru-RU" sz="800" dirty="0" err="1">
                          <a:latin typeface="Times New Roman"/>
                          <a:ea typeface="Times New Roman"/>
                          <a:cs typeface="Times New Roman"/>
                        </a:rPr>
                        <a:t>руб</a:t>
                      </a:r>
                      <a:endParaRPr lang="ru-RU" sz="800" dirty="0">
                        <a:latin typeface="Times New Roman"/>
                        <a:ea typeface="Times New Roman"/>
                        <a:cs typeface="Times New Roman"/>
                      </a:endParaRP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marL="0" algn="ctr">
                        <a:lnSpc>
                          <a:spcPct val="100000"/>
                        </a:lnSpc>
                        <a:spcAft>
                          <a:spcPts val="0"/>
                        </a:spcAft>
                      </a:pPr>
                      <a:endParaRPr lang="ru-RU" sz="800" dirty="0">
                        <a:latin typeface="Times New Roman"/>
                        <a:ea typeface="Times New Roman"/>
                        <a:cs typeface="Times New Roman"/>
                      </a:endParaRPr>
                    </a:p>
                  </a:txBody>
                  <a:tcPr marL="42300" marR="4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15863">
                <a:tc>
                  <a:txBody>
                    <a:bodyPr/>
                    <a:lstStyle/>
                    <a:p>
                      <a:pPr marL="0" algn="l">
                        <a:lnSpc>
                          <a:spcPct val="100000"/>
                        </a:lnSpc>
                        <a:spcAft>
                          <a:spcPts val="0"/>
                        </a:spcAft>
                      </a:pPr>
                      <a:r>
                        <a:rPr lang="ru-RU" sz="800" dirty="0">
                          <a:latin typeface="Times New Roman"/>
                          <a:ea typeface="Times New Roman"/>
                          <a:cs typeface="Times New Roman"/>
                        </a:rPr>
                        <a:t>   основные фонды по охране окружающей среды</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a:latin typeface="Times New Roman"/>
                          <a:ea typeface="Times New Roman"/>
                          <a:cs typeface="Times New Roman"/>
                        </a:rPr>
                        <a:t>22</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err="1">
                          <a:latin typeface="Times New Roman"/>
                          <a:ea typeface="Times New Roman"/>
                          <a:cs typeface="Times New Roman"/>
                        </a:rPr>
                        <a:t>тыс</a:t>
                      </a:r>
                      <a:r>
                        <a:rPr lang="ru-RU" sz="800" dirty="0">
                          <a:latin typeface="Times New Roman"/>
                          <a:ea typeface="Times New Roman"/>
                          <a:cs typeface="Times New Roman"/>
                        </a:rPr>
                        <a:t> </a:t>
                      </a:r>
                      <a:r>
                        <a:rPr lang="ru-RU" sz="800" dirty="0" err="1">
                          <a:latin typeface="Times New Roman"/>
                          <a:ea typeface="Times New Roman"/>
                          <a:cs typeface="Times New Roman"/>
                        </a:rPr>
                        <a:t>руб</a:t>
                      </a:r>
                      <a:endParaRPr lang="ru-RU" sz="800" dirty="0">
                        <a:latin typeface="Times New Roman"/>
                        <a:ea typeface="Times New Roman"/>
                        <a:cs typeface="Times New Roman"/>
                      </a:endParaRP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800" dirty="0">
                          <a:solidFill>
                            <a:srgbClr val="000000"/>
                          </a:solidFill>
                          <a:latin typeface="Times New Roman" pitchFamily="18" charset="0"/>
                          <a:ea typeface="Times New Roman"/>
                          <a:cs typeface="Times New Roman" pitchFamily="18" charset="0"/>
                        </a:rPr>
                        <a:t>Основные фонды для охраны окружающей среды от загрязнения</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23821">
                <a:tc>
                  <a:txBody>
                    <a:bodyPr/>
                    <a:lstStyle/>
                    <a:p>
                      <a:pPr marL="0" algn="l">
                        <a:lnSpc>
                          <a:spcPct val="100000"/>
                        </a:lnSpc>
                        <a:spcAft>
                          <a:spcPts val="0"/>
                        </a:spcAft>
                      </a:pPr>
                      <a:r>
                        <a:rPr lang="ru-RU" sz="800" dirty="0">
                          <a:latin typeface="Times New Roman"/>
                          <a:ea typeface="Times New Roman"/>
                          <a:cs typeface="Times New Roman"/>
                        </a:rPr>
                        <a:t>Из строки 01 графы 4: инвестиции в основные фонды, выполненные в отчетном году</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a:latin typeface="Times New Roman"/>
                          <a:ea typeface="Times New Roman"/>
                          <a:cs typeface="Times New Roman"/>
                        </a:rPr>
                        <a:t>23</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err="1">
                          <a:latin typeface="Times New Roman"/>
                          <a:ea typeface="Times New Roman"/>
                          <a:cs typeface="Times New Roman"/>
                        </a:rPr>
                        <a:t>тыс</a:t>
                      </a:r>
                      <a:r>
                        <a:rPr lang="ru-RU" sz="800" dirty="0">
                          <a:latin typeface="Times New Roman"/>
                          <a:ea typeface="Times New Roman"/>
                          <a:cs typeface="Times New Roman"/>
                        </a:rPr>
                        <a:t> </a:t>
                      </a:r>
                      <a:r>
                        <a:rPr lang="ru-RU" sz="800" dirty="0" err="1">
                          <a:latin typeface="Times New Roman"/>
                          <a:ea typeface="Times New Roman"/>
                          <a:cs typeface="Times New Roman"/>
                        </a:rPr>
                        <a:t>руб</a:t>
                      </a:r>
                      <a:endParaRPr lang="ru-RU" sz="800" dirty="0">
                        <a:latin typeface="Times New Roman"/>
                        <a:ea typeface="Times New Roman"/>
                        <a:cs typeface="Times New Roman"/>
                      </a:endParaRP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324000" algn="just" defTabSz="685800" rtl="0" eaLnBrk="1" fontAlgn="auto" latinLnBrk="0" hangingPunct="1">
                        <a:lnSpc>
                          <a:spcPct val="100000"/>
                        </a:lnSpc>
                        <a:spcBef>
                          <a:spcPts val="0"/>
                        </a:spcBef>
                        <a:spcAft>
                          <a:spcPts val="0"/>
                        </a:spcAft>
                        <a:buClrTx/>
                        <a:buSzTx/>
                        <a:buFontTx/>
                        <a:buNone/>
                        <a:tabLst/>
                        <a:defRPr/>
                      </a:pPr>
                      <a:r>
                        <a:rPr lang="ru-RU" sz="800" kern="1200" dirty="0">
                          <a:solidFill>
                            <a:schemeClr val="tx1"/>
                          </a:solidFill>
                          <a:latin typeface="Times New Roman" pitchFamily="18" charset="0"/>
                          <a:ea typeface="+mn-ea"/>
                          <a:cs typeface="Times New Roman" pitchFamily="18" charset="0"/>
                        </a:rPr>
                        <a:t>Из всего объема увеличения полной учетной стоимости за отчетный год, вызванного созданием новой стоимости, то есть вводом в течение года новых основных фондов, модернизацией и реконструкцией имеющихся основных фондов (строка 01, графа 4), выделяются затраты на приобретение, строительство, выращивание новых основных фондов, осуществленных в том же году.</a:t>
                      </a:r>
                    </a:p>
                    <a:p>
                      <a:pPr marL="0" indent="324000" algn="just">
                        <a:lnSpc>
                          <a:spcPct val="100000"/>
                        </a:lnSpc>
                        <a:spcAft>
                          <a:spcPts val="0"/>
                        </a:spcAft>
                      </a:pPr>
                      <a:endParaRPr lang="ru-RU" sz="800" dirty="0">
                        <a:latin typeface="Times New Roman"/>
                        <a:ea typeface="Times New Roman"/>
                        <a:cs typeface="Times New Roman"/>
                      </a:endParaRP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15863">
                <a:tc>
                  <a:txBody>
                    <a:bodyPr/>
                    <a:lstStyle/>
                    <a:p>
                      <a:pPr marL="0" algn="l">
                        <a:lnSpc>
                          <a:spcPct val="100000"/>
                        </a:lnSpc>
                        <a:spcAft>
                          <a:spcPts val="0"/>
                        </a:spcAft>
                      </a:pPr>
                      <a:r>
                        <a:rPr lang="ru-RU" sz="800" dirty="0">
                          <a:latin typeface="Times New Roman"/>
                          <a:ea typeface="Times New Roman"/>
                          <a:cs typeface="Times New Roman"/>
                        </a:rPr>
                        <a:t>Среднегодовая полная учетная стоимость основных фондов (среднегодовое значение)</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a:latin typeface="Times New Roman"/>
                          <a:ea typeface="Times New Roman"/>
                          <a:cs typeface="Times New Roman"/>
                        </a:rPr>
                        <a:t>24</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err="1">
                          <a:latin typeface="Times New Roman"/>
                          <a:ea typeface="Times New Roman"/>
                          <a:cs typeface="Times New Roman"/>
                        </a:rPr>
                        <a:t>тыс</a:t>
                      </a:r>
                      <a:r>
                        <a:rPr lang="ru-RU" sz="800" dirty="0">
                          <a:latin typeface="Times New Roman"/>
                          <a:ea typeface="Times New Roman"/>
                          <a:cs typeface="Times New Roman"/>
                        </a:rPr>
                        <a:t> </a:t>
                      </a:r>
                      <a:r>
                        <a:rPr lang="ru-RU" sz="800" dirty="0" err="1">
                          <a:latin typeface="Times New Roman"/>
                          <a:ea typeface="Times New Roman"/>
                          <a:cs typeface="Times New Roman"/>
                        </a:rPr>
                        <a:t>руб</a:t>
                      </a:r>
                      <a:endParaRPr lang="ru-RU" sz="800" dirty="0">
                        <a:latin typeface="Times New Roman"/>
                        <a:ea typeface="Times New Roman"/>
                        <a:cs typeface="Times New Roman"/>
                      </a:endParaRP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324000" algn="just" defTabSz="685800" rtl="0" eaLnBrk="1" fontAlgn="auto" latinLnBrk="0" hangingPunct="1">
                        <a:lnSpc>
                          <a:spcPct val="100000"/>
                        </a:lnSpc>
                        <a:spcBef>
                          <a:spcPts val="0"/>
                        </a:spcBef>
                        <a:spcAft>
                          <a:spcPts val="0"/>
                        </a:spcAft>
                        <a:buClrTx/>
                        <a:buSzTx/>
                        <a:buFontTx/>
                        <a:buNone/>
                        <a:tabLst/>
                        <a:defRPr/>
                      </a:pPr>
                      <a:r>
                        <a:rPr lang="ru-RU" sz="800" dirty="0">
                          <a:solidFill>
                            <a:srgbClr val="000000"/>
                          </a:solidFill>
                          <a:latin typeface="Times New Roman" pitchFamily="18" charset="0"/>
                          <a:ea typeface="Times New Roman"/>
                          <a:cs typeface="Times New Roman" pitchFamily="18" charset="0"/>
                        </a:rPr>
                        <a:t>Расчет по формуле:  </a:t>
                      </a:r>
                      <a:r>
                        <a:rPr lang="ru-RU" sz="800" dirty="0">
                          <a:latin typeface="Times New Roman" pitchFamily="18" charset="0"/>
                          <a:cs typeface="Times New Roman" pitchFamily="18" charset="0"/>
                        </a:rPr>
                        <a:t>(½ полной учётной стоимости на 1.01.2022 +полная учётная стоимость на 1 число каждого месяца (с учётом движения ОФ) + ½ полной учётной стоимости на 31.12.2022) /12 </a:t>
                      </a:r>
                    </a:p>
                    <a:p>
                      <a:pPr marL="0" marR="0" indent="324000" algn="just" defTabSz="685800" rtl="0" eaLnBrk="1" fontAlgn="auto" latinLnBrk="0" hangingPunct="1">
                        <a:lnSpc>
                          <a:spcPct val="100000"/>
                        </a:lnSpc>
                        <a:spcBef>
                          <a:spcPts val="0"/>
                        </a:spcBef>
                        <a:spcAft>
                          <a:spcPts val="0"/>
                        </a:spcAft>
                        <a:buClrTx/>
                        <a:buSzTx/>
                        <a:buFontTx/>
                        <a:buNone/>
                        <a:tabLst/>
                        <a:defRPr/>
                      </a:pPr>
                      <a:endParaRPr lang="ru-RU" sz="800" dirty="0">
                        <a:solidFill>
                          <a:srgbClr val="000000"/>
                        </a:solidFill>
                        <a:latin typeface="Times New Roman" pitchFamily="18" charset="0"/>
                        <a:ea typeface="Times New Roman"/>
                        <a:cs typeface="Times New Roman" pitchFamily="18" charset="0"/>
                      </a:endParaRP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78071">
                <a:tc>
                  <a:txBody>
                    <a:bodyPr/>
                    <a:lstStyle/>
                    <a:p>
                      <a:pPr marL="0" algn="l">
                        <a:lnSpc>
                          <a:spcPct val="100000"/>
                        </a:lnSpc>
                        <a:spcAft>
                          <a:spcPts val="0"/>
                        </a:spcAft>
                      </a:pPr>
                      <a:r>
                        <a:rPr lang="ru-RU" sz="800" dirty="0">
                          <a:latin typeface="Times New Roman"/>
                          <a:ea typeface="Times New Roman"/>
                          <a:cs typeface="Times New Roman"/>
                        </a:rPr>
                        <a:t>Стоимость фактической продажи основных фондов другим организациям и гражданам, включая продажу основных фондов, ранее переведенных на </a:t>
                      </a:r>
                      <a:r>
                        <a:rPr lang="ru-RU" sz="800" dirty="0" err="1">
                          <a:latin typeface="Times New Roman"/>
                          <a:ea typeface="Times New Roman"/>
                          <a:cs typeface="Times New Roman"/>
                        </a:rPr>
                        <a:t>забалансовый</a:t>
                      </a:r>
                      <a:r>
                        <a:rPr lang="ru-RU" sz="800" dirty="0">
                          <a:latin typeface="Times New Roman"/>
                          <a:ea typeface="Times New Roman"/>
                          <a:cs typeface="Times New Roman"/>
                        </a:rPr>
                        <a:t> счет (без НДС) (кроме продажи в целях ликвидации)</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a:latin typeface="Times New Roman"/>
                          <a:ea typeface="Times New Roman"/>
                          <a:cs typeface="Times New Roman"/>
                        </a:rPr>
                        <a:t>25</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ru-RU" sz="800" dirty="0" err="1">
                          <a:latin typeface="Times New Roman"/>
                          <a:ea typeface="Times New Roman"/>
                          <a:cs typeface="Times New Roman"/>
                        </a:rPr>
                        <a:t>тыс</a:t>
                      </a:r>
                      <a:r>
                        <a:rPr lang="ru-RU" sz="800" dirty="0">
                          <a:latin typeface="Times New Roman"/>
                          <a:ea typeface="Times New Roman"/>
                          <a:cs typeface="Times New Roman"/>
                        </a:rPr>
                        <a:t> </a:t>
                      </a:r>
                      <a:r>
                        <a:rPr lang="ru-RU" sz="800" dirty="0" err="1">
                          <a:latin typeface="Times New Roman"/>
                          <a:ea typeface="Times New Roman"/>
                          <a:cs typeface="Times New Roman"/>
                        </a:rPr>
                        <a:t>руб</a:t>
                      </a:r>
                      <a:endParaRPr lang="ru-RU" sz="800" dirty="0">
                        <a:latin typeface="Times New Roman"/>
                        <a:ea typeface="Times New Roman"/>
                        <a:cs typeface="Times New Roman"/>
                      </a:endParaRP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324000" algn="just">
                        <a:lnSpc>
                          <a:spcPct val="100000"/>
                        </a:lnSpc>
                        <a:spcAft>
                          <a:spcPts val="0"/>
                        </a:spcAft>
                      </a:pPr>
                      <a:r>
                        <a:rPr lang="ru-RU" sz="800" kern="1200" dirty="0">
                          <a:solidFill>
                            <a:schemeClr val="tx1"/>
                          </a:solidFill>
                          <a:latin typeface="Times New Roman" pitchFamily="18" charset="0"/>
                          <a:ea typeface="+mn-ea"/>
                          <a:cs typeface="Times New Roman" pitchFamily="18" charset="0"/>
                        </a:rPr>
                        <a:t>Учитываются данные о стоимости фактической продажи основных фондов для дальнейшей эксплуатации, в случаях, когда цена их продажи определялась путем достижения согласия между продавцом и покупателем, и при этом стороны сделки ориентировались на текущий уровень цен на аналогичные объекты в аналогичном состоянии.</a:t>
                      </a:r>
                    </a:p>
                    <a:p>
                      <a:pPr marL="0" indent="324000" algn="just">
                        <a:lnSpc>
                          <a:spcPct val="100000"/>
                        </a:lnSpc>
                        <a:spcAft>
                          <a:spcPts val="0"/>
                        </a:spcAft>
                      </a:pPr>
                      <a:r>
                        <a:rPr lang="ru-RU" sz="800" kern="1200" dirty="0">
                          <a:solidFill>
                            <a:schemeClr val="tx1"/>
                          </a:solidFill>
                          <a:latin typeface="Times New Roman" pitchFamily="18" charset="0"/>
                          <a:ea typeface="+mn-ea"/>
                          <a:cs typeface="Times New Roman" pitchFamily="18" charset="0"/>
                        </a:rPr>
                        <a:t>По этой строке приводятся данные о фактической стоимости продажи на вторичном рынке в течение отчетного года другим организациям и гражданам основных фондов, бывших в эксплуатации в данной организации, по текущим рыночным ценам.</a:t>
                      </a:r>
                    </a:p>
                    <a:p>
                      <a:pPr marL="0" indent="324000" algn="just">
                        <a:lnSpc>
                          <a:spcPct val="100000"/>
                        </a:lnSpc>
                        <a:spcAft>
                          <a:spcPts val="0"/>
                        </a:spcAft>
                      </a:pPr>
                      <a:endParaRPr lang="ru-RU" sz="800" dirty="0">
                        <a:latin typeface="Times New Roman" pitchFamily="18" charset="0"/>
                        <a:ea typeface="Times New Roman"/>
                        <a:cs typeface="Times New Roman" pitchFamily="18" charset="0"/>
                      </a:endParaRP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411510"/>
            <a:ext cx="849694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III</a:t>
            </a:r>
            <a:r>
              <a:rPr kumimoji="0" lang="ru-RU"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ru-RU"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u-RU"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Наличие и средний возраст основных фондов</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323528" y="771550"/>
          <a:ext cx="8318728" cy="4237922"/>
        </p:xfrm>
        <a:graphic>
          <a:graphicData uri="http://schemas.openxmlformats.org/drawingml/2006/table">
            <a:tbl>
              <a:tblPr/>
              <a:tblGrid>
                <a:gridCol w="3278168">
                  <a:extLst>
                    <a:ext uri="{9D8B030D-6E8A-4147-A177-3AD203B41FA5}">
                      <a16:colId xmlns="" xmlns:a16="http://schemas.microsoft.com/office/drawing/2014/main" val="20000"/>
                    </a:ext>
                  </a:extLst>
                </a:gridCol>
                <a:gridCol w="432048">
                  <a:extLst>
                    <a:ext uri="{9D8B030D-6E8A-4147-A177-3AD203B41FA5}">
                      <a16:colId xmlns="" xmlns:a16="http://schemas.microsoft.com/office/drawing/2014/main" val="20001"/>
                    </a:ext>
                  </a:extLst>
                </a:gridCol>
                <a:gridCol w="576064">
                  <a:extLst>
                    <a:ext uri="{9D8B030D-6E8A-4147-A177-3AD203B41FA5}">
                      <a16:colId xmlns="" xmlns:a16="http://schemas.microsoft.com/office/drawing/2014/main" val="20002"/>
                    </a:ext>
                  </a:extLst>
                </a:gridCol>
                <a:gridCol w="4032448">
                  <a:extLst>
                    <a:ext uri="{9D8B030D-6E8A-4147-A177-3AD203B41FA5}">
                      <a16:colId xmlns="" xmlns:a16="http://schemas.microsoft.com/office/drawing/2014/main" val="20003"/>
                    </a:ext>
                  </a:extLst>
                </a:gridCol>
              </a:tblGrid>
              <a:tr h="284638">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dirty="0">
                          <a:latin typeface="Times New Roman"/>
                          <a:ea typeface="Times New Roman"/>
                          <a:cs typeface="Times New Roman"/>
                        </a:rPr>
                        <a:t>Наименование показателей</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lnSpc>
                          <a:spcPts val="1200"/>
                        </a:lnSpc>
                        <a:spcAft>
                          <a:spcPts val="0"/>
                        </a:spcAft>
                      </a:pPr>
                      <a:r>
                        <a:rPr lang="ru-RU" sz="800" dirty="0">
                          <a:latin typeface="Times New Roman"/>
                          <a:ea typeface="Times New Roman"/>
                          <a:cs typeface="Times New Roman"/>
                        </a:rPr>
                        <a:t>№ строки</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lnSpc>
                          <a:spcPts val="1200"/>
                        </a:lnSpc>
                        <a:spcAft>
                          <a:spcPts val="0"/>
                        </a:spcAft>
                      </a:pPr>
                      <a:r>
                        <a:rPr lang="ru-RU" sz="800">
                          <a:latin typeface="Times New Roman"/>
                          <a:ea typeface="Times New Roman"/>
                          <a:cs typeface="Times New Roman"/>
                        </a:rPr>
                        <a:t>Единицы измерения</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lnSpc>
                          <a:spcPts val="1200"/>
                        </a:lnSpc>
                        <a:spcAft>
                          <a:spcPts val="0"/>
                        </a:spcAft>
                      </a:pPr>
                      <a:r>
                        <a:rPr lang="ru-RU" sz="800">
                          <a:latin typeface="Times New Roman"/>
                          <a:ea typeface="Times New Roman"/>
                          <a:cs typeface="Times New Roman"/>
                        </a:rPr>
                        <a:t>На конец отчетного года</a:t>
                      </a:r>
                      <a:br>
                        <a:rPr lang="ru-RU" sz="800">
                          <a:latin typeface="Times New Roman"/>
                          <a:ea typeface="Times New Roman"/>
                          <a:cs typeface="Times New Roman"/>
                        </a:rPr>
                      </a:br>
                      <a:r>
                        <a:rPr lang="ru-RU" sz="800">
                          <a:latin typeface="Times New Roman"/>
                          <a:ea typeface="Times New Roman"/>
                          <a:cs typeface="Times New Roman"/>
                        </a:rPr>
                        <a:t>(по строке 24 – среднегодовое значение)</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94879">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a:latin typeface="Times New Roman"/>
                          <a:ea typeface="Times New Roman"/>
                          <a:cs typeface="Times New Roman"/>
                        </a:rPr>
                        <a:t>А</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dirty="0">
                          <a:latin typeface="Times New Roman"/>
                          <a:ea typeface="Times New Roman"/>
                          <a:cs typeface="Times New Roman"/>
                        </a:rPr>
                        <a:t>Б</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a:latin typeface="Times New Roman"/>
                          <a:ea typeface="Times New Roman"/>
                          <a:cs typeface="Times New Roman"/>
                        </a:rPr>
                        <a:t>В</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a:latin typeface="Times New Roman"/>
                          <a:ea typeface="Times New Roman"/>
                          <a:cs typeface="Times New Roman"/>
                        </a:rPr>
                        <a:t>3</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93786">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0" algn="l">
                        <a:lnSpc>
                          <a:spcPct val="100000"/>
                        </a:lnSpc>
                        <a:spcAft>
                          <a:spcPts val="0"/>
                        </a:spcAft>
                      </a:pPr>
                      <a:r>
                        <a:rPr lang="ru-RU" sz="800" dirty="0">
                          <a:latin typeface="Times New Roman"/>
                          <a:ea typeface="Times New Roman"/>
                          <a:cs typeface="Times New Roman"/>
                        </a:rPr>
                        <a:t>Незавершенное производство оборудования и транспортных средств, предназначенных для собственного использования или оплаченных заказчиком при длительном цикле производства</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0" algn="ctr">
                        <a:lnSpc>
                          <a:spcPct val="100000"/>
                        </a:lnSpc>
                        <a:spcAft>
                          <a:spcPts val="0"/>
                        </a:spcAft>
                      </a:pPr>
                      <a:r>
                        <a:rPr lang="ru-RU" sz="800" dirty="0">
                          <a:latin typeface="Times New Roman"/>
                          <a:ea typeface="Times New Roman"/>
                          <a:cs typeface="Times New Roman"/>
                        </a:rPr>
                        <a:t>26</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0" algn="ctr">
                        <a:lnSpc>
                          <a:spcPct val="100000"/>
                        </a:lnSpc>
                        <a:spcAft>
                          <a:spcPts val="0"/>
                        </a:spcAft>
                      </a:pPr>
                      <a:r>
                        <a:rPr lang="ru-RU" sz="800" dirty="0" err="1">
                          <a:latin typeface="Times New Roman"/>
                          <a:ea typeface="Times New Roman"/>
                          <a:cs typeface="Times New Roman"/>
                        </a:rPr>
                        <a:t>тыс</a:t>
                      </a:r>
                      <a:r>
                        <a:rPr lang="ru-RU" sz="800" dirty="0">
                          <a:latin typeface="Times New Roman"/>
                          <a:ea typeface="Times New Roman"/>
                          <a:cs typeface="Times New Roman"/>
                        </a:rPr>
                        <a:t> </a:t>
                      </a:r>
                      <a:r>
                        <a:rPr lang="ru-RU" sz="800" dirty="0" err="1">
                          <a:latin typeface="Times New Roman"/>
                          <a:ea typeface="Times New Roman"/>
                          <a:cs typeface="Times New Roman"/>
                        </a:rPr>
                        <a:t>руб</a:t>
                      </a:r>
                      <a:endParaRPr lang="ru-RU" sz="800" dirty="0">
                        <a:latin typeface="Times New Roman"/>
                        <a:ea typeface="Times New Roman"/>
                        <a:cs typeface="Times New Roman"/>
                      </a:endParaRP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800" kern="1200" dirty="0">
                          <a:solidFill>
                            <a:schemeClr val="tx1"/>
                          </a:solidFill>
                          <a:latin typeface="Times New Roman" pitchFamily="18" charset="0"/>
                          <a:ea typeface="+mn-ea"/>
                          <a:cs typeface="Times New Roman" pitchFamily="18" charset="0"/>
                        </a:rPr>
                        <a:t>По строке 26 приводятся данные о незавершенном производстве транспортных средств, машин и оборудования, имеющих длительный цикл производства и предназначенных для собственного использования или оплаченных заказчиком. </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01142">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0" algn="l">
                        <a:lnSpc>
                          <a:spcPct val="100000"/>
                        </a:lnSpc>
                        <a:spcAft>
                          <a:spcPts val="0"/>
                        </a:spcAft>
                      </a:pPr>
                      <a:r>
                        <a:rPr lang="ru-RU" sz="800" dirty="0">
                          <a:latin typeface="Times New Roman"/>
                          <a:ea typeface="Times New Roman"/>
                          <a:cs typeface="Times New Roman"/>
                        </a:rPr>
                        <a:t>Оборудование к установке, предназначенное для собственного использования или оплаченное заказчиком</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0" algn="ctr">
                        <a:lnSpc>
                          <a:spcPct val="100000"/>
                        </a:lnSpc>
                        <a:spcAft>
                          <a:spcPts val="0"/>
                        </a:spcAft>
                      </a:pPr>
                      <a:r>
                        <a:rPr lang="ru-RU" sz="800" dirty="0">
                          <a:latin typeface="Times New Roman"/>
                          <a:ea typeface="Times New Roman"/>
                          <a:cs typeface="Times New Roman"/>
                        </a:rPr>
                        <a:t>27</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0" algn="ctr">
                        <a:lnSpc>
                          <a:spcPct val="100000"/>
                        </a:lnSpc>
                        <a:spcAft>
                          <a:spcPts val="0"/>
                        </a:spcAft>
                      </a:pPr>
                      <a:r>
                        <a:rPr lang="ru-RU" sz="800" dirty="0" err="1">
                          <a:latin typeface="Times New Roman"/>
                          <a:ea typeface="Times New Roman"/>
                          <a:cs typeface="Times New Roman"/>
                        </a:rPr>
                        <a:t>тыс</a:t>
                      </a:r>
                      <a:r>
                        <a:rPr lang="ru-RU" sz="800" dirty="0">
                          <a:latin typeface="Times New Roman"/>
                          <a:ea typeface="Times New Roman"/>
                          <a:cs typeface="Times New Roman"/>
                        </a:rPr>
                        <a:t> </a:t>
                      </a:r>
                      <a:r>
                        <a:rPr lang="ru-RU" sz="800" dirty="0" err="1">
                          <a:latin typeface="Times New Roman"/>
                          <a:ea typeface="Times New Roman"/>
                          <a:cs typeface="Times New Roman"/>
                        </a:rPr>
                        <a:t>руб</a:t>
                      </a:r>
                      <a:endParaRPr lang="ru-RU" sz="800" dirty="0">
                        <a:latin typeface="Times New Roman"/>
                        <a:ea typeface="Times New Roman"/>
                        <a:cs typeface="Times New Roman"/>
                      </a:endParaRP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r>
                        <a:rPr lang="ru-RU" sz="800" kern="1200" dirty="0">
                          <a:solidFill>
                            <a:schemeClr val="tx1"/>
                          </a:solidFill>
                          <a:latin typeface="Times New Roman" pitchFamily="18" charset="0"/>
                          <a:ea typeface="+mn-ea"/>
                          <a:cs typeface="Times New Roman" pitchFamily="18" charset="0"/>
                        </a:rPr>
                        <a:t>Отражаются данные об оборудовании, предназначенном к установке, учитываемое на счете 07 "Оборудование к установке".</a:t>
                      </a:r>
                      <a:endParaRPr lang="ru-RU" sz="800" dirty="0">
                        <a:latin typeface="Times New Roman" pitchFamily="18" charset="0"/>
                        <a:cs typeface="Times New Roman" pitchFamily="18" charset="0"/>
                      </a:endParaRP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88032">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0" algn="l">
                        <a:lnSpc>
                          <a:spcPct val="100000"/>
                        </a:lnSpc>
                        <a:spcAft>
                          <a:spcPts val="0"/>
                        </a:spcAft>
                      </a:pPr>
                      <a:r>
                        <a:rPr lang="ru-RU" sz="800" dirty="0">
                          <a:latin typeface="Times New Roman"/>
                          <a:ea typeface="Times New Roman"/>
                          <a:cs typeface="Times New Roman"/>
                        </a:rPr>
                        <a:t>Объекты, не завершенные строительством, предназначенные для собственного использования или оплаченные заказчиком</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0" algn="ctr">
                        <a:lnSpc>
                          <a:spcPct val="100000"/>
                        </a:lnSpc>
                        <a:spcAft>
                          <a:spcPts val="0"/>
                        </a:spcAft>
                      </a:pPr>
                      <a:r>
                        <a:rPr lang="ru-RU" sz="800" dirty="0">
                          <a:latin typeface="Times New Roman"/>
                          <a:ea typeface="Times New Roman"/>
                          <a:cs typeface="Times New Roman"/>
                        </a:rPr>
                        <a:t>28</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0" algn="ctr">
                        <a:lnSpc>
                          <a:spcPct val="100000"/>
                        </a:lnSpc>
                        <a:spcAft>
                          <a:spcPts val="0"/>
                        </a:spcAft>
                      </a:pPr>
                      <a:r>
                        <a:rPr lang="ru-RU" sz="800" dirty="0" err="1">
                          <a:latin typeface="Times New Roman"/>
                          <a:ea typeface="Times New Roman"/>
                          <a:cs typeface="Times New Roman"/>
                        </a:rPr>
                        <a:t>тыс</a:t>
                      </a:r>
                      <a:r>
                        <a:rPr lang="ru-RU" sz="800" dirty="0">
                          <a:latin typeface="Times New Roman"/>
                          <a:ea typeface="Times New Roman"/>
                          <a:cs typeface="Times New Roman"/>
                        </a:rPr>
                        <a:t> </a:t>
                      </a:r>
                      <a:r>
                        <a:rPr lang="ru-RU" sz="800" dirty="0" err="1">
                          <a:latin typeface="Times New Roman"/>
                          <a:ea typeface="Times New Roman"/>
                          <a:cs typeface="Times New Roman"/>
                        </a:rPr>
                        <a:t>руб</a:t>
                      </a:r>
                      <a:endParaRPr lang="ru-RU" sz="800" dirty="0">
                        <a:latin typeface="Times New Roman"/>
                        <a:ea typeface="Times New Roman"/>
                        <a:cs typeface="Times New Roman"/>
                      </a:endParaRP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800" kern="1200" dirty="0">
                          <a:solidFill>
                            <a:schemeClr val="tx1"/>
                          </a:solidFill>
                          <a:latin typeface="Times New Roman" pitchFamily="18" charset="0"/>
                          <a:ea typeface="+mn-ea"/>
                          <a:cs typeface="Times New Roman" pitchFamily="18" charset="0"/>
                        </a:rPr>
                        <a:t>Отражаются данные об объектах, не завершенных строительством. К ним относятся объекты, учитываемые на счете 08 "Вложения во </a:t>
                      </a:r>
                      <a:r>
                        <a:rPr lang="ru-RU" sz="800" kern="1200" dirty="0" err="1">
                          <a:solidFill>
                            <a:schemeClr val="tx1"/>
                          </a:solidFill>
                          <a:latin typeface="Times New Roman" pitchFamily="18" charset="0"/>
                          <a:ea typeface="+mn-ea"/>
                          <a:cs typeface="Times New Roman" pitchFamily="18" charset="0"/>
                        </a:rPr>
                        <a:t>внеоборотные</a:t>
                      </a:r>
                      <a:r>
                        <a:rPr lang="ru-RU" sz="800" kern="1200" dirty="0">
                          <a:solidFill>
                            <a:schemeClr val="tx1"/>
                          </a:solidFill>
                          <a:latin typeface="Times New Roman" pitchFamily="18" charset="0"/>
                          <a:ea typeface="+mn-ea"/>
                          <a:cs typeface="Times New Roman" pitchFamily="18" charset="0"/>
                        </a:rPr>
                        <a:t> активы", субсчете 3 "Строительство объектов основных средств".</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93786">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nSpc>
                          <a:spcPts val="1000"/>
                        </a:lnSpc>
                        <a:spcAft>
                          <a:spcPts val="0"/>
                        </a:spcAft>
                      </a:pPr>
                      <a:r>
                        <a:rPr lang="ru-RU" sz="800" dirty="0">
                          <a:latin typeface="Times New Roman"/>
                          <a:ea typeface="Times New Roman"/>
                          <a:cs typeface="Times New Roman"/>
                        </a:rPr>
                        <a:t>Средний возраст имеющихся на конец года основных фондов:</a:t>
                      </a:r>
                    </a:p>
                    <a:p>
                      <a:pPr>
                        <a:lnSpc>
                          <a:spcPts val="1000"/>
                        </a:lnSpc>
                        <a:spcAft>
                          <a:spcPts val="0"/>
                        </a:spcAft>
                      </a:pPr>
                      <a:r>
                        <a:rPr lang="ru-RU" sz="800" dirty="0">
                          <a:latin typeface="Times New Roman"/>
                          <a:ea typeface="Times New Roman"/>
                          <a:cs typeface="Times New Roman"/>
                        </a:rPr>
                        <a:t>   зданий</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000"/>
                        </a:lnSpc>
                        <a:spcAft>
                          <a:spcPts val="0"/>
                        </a:spcAft>
                      </a:pPr>
                      <a:r>
                        <a:rPr lang="ru-RU" sz="800" dirty="0">
                          <a:latin typeface="Times New Roman"/>
                          <a:ea typeface="Times New Roman"/>
                          <a:cs typeface="Times New Roman"/>
                        </a:rPr>
                        <a:t>29</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lnSpc>
                          <a:spcPts val="1000"/>
                        </a:lnSpc>
                        <a:spcAft>
                          <a:spcPts val="0"/>
                        </a:spcAft>
                      </a:pPr>
                      <a:r>
                        <a:rPr lang="ru-RU" sz="800" dirty="0">
                          <a:latin typeface="Times New Roman"/>
                          <a:ea typeface="Times New Roman"/>
                          <a:cs typeface="Times New Roman"/>
                        </a:rPr>
                        <a:t>лет</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r>
                        <a:rPr lang="ru-RU" sz="800" dirty="0">
                          <a:latin typeface="Times New Roman" pitchFamily="18" charset="0"/>
                          <a:cs typeface="Times New Roman" pitchFamily="18" charset="0"/>
                        </a:rPr>
                        <a:t>Средний возраст рассчитывается по формуле среднеарифметической взвешенной.</a:t>
                      </a:r>
                    </a:p>
                    <a:p>
                      <a:endParaRPr lang="ru-RU" sz="800" dirty="0">
                        <a:latin typeface="Times New Roman" pitchFamily="18" charset="0"/>
                        <a:cs typeface="Times New Roman" pitchFamily="18" charset="0"/>
                      </a:endParaRPr>
                    </a:p>
                    <a:p>
                      <a:r>
                        <a:rPr lang="ru-RU" sz="800" dirty="0">
                          <a:latin typeface="Times New Roman" pitchFamily="18" charset="0"/>
                          <a:cs typeface="Times New Roman" pitchFamily="18" charset="0"/>
                        </a:rPr>
                        <a:t>Пример расчета среднего возраста ОФ:</a:t>
                      </a:r>
                    </a:p>
                    <a:p>
                      <a:endParaRPr lang="ru-RU" sz="800" dirty="0">
                        <a:latin typeface="Times New Roman" pitchFamily="18" charset="0"/>
                        <a:cs typeface="Times New Roman" pitchFamily="18" charset="0"/>
                      </a:endParaRPr>
                    </a:p>
                    <a:p>
                      <a:r>
                        <a:rPr lang="ru-RU" sz="800" dirty="0">
                          <a:latin typeface="Times New Roman" pitchFamily="18" charset="0"/>
                          <a:cs typeface="Times New Roman" pitchFamily="18" charset="0"/>
                        </a:rPr>
                        <a:t>3 здания общей стоимостью 13 млн. рублей: </a:t>
                      </a:r>
                    </a:p>
                    <a:p>
                      <a:r>
                        <a:rPr lang="ru-RU" sz="800" dirty="0">
                          <a:latin typeface="Times New Roman" pitchFamily="18" charset="0"/>
                          <a:cs typeface="Times New Roman" pitchFamily="18" charset="0"/>
                        </a:rPr>
                        <a:t>1 – 4млн. руб. 60 лет </a:t>
                      </a:r>
                    </a:p>
                    <a:p>
                      <a:r>
                        <a:rPr lang="ru-RU" sz="800" dirty="0">
                          <a:latin typeface="Times New Roman" pitchFamily="18" charset="0"/>
                          <a:cs typeface="Times New Roman" pitchFamily="18" charset="0"/>
                        </a:rPr>
                        <a:t>2 – 3млн. руб. 50 лет </a:t>
                      </a:r>
                    </a:p>
                    <a:p>
                      <a:r>
                        <a:rPr lang="ru-RU" sz="800" dirty="0">
                          <a:latin typeface="Times New Roman" pitchFamily="18" charset="0"/>
                          <a:cs typeface="Times New Roman" pitchFamily="18" charset="0"/>
                        </a:rPr>
                        <a:t>3 – 6млн. руб. 35 лет </a:t>
                      </a:r>
                    </a:p>
                    <a:p>
                      <a:r>
                        <a:rPr lang="ru-RU" sz="800" dirty="0">
                          <a:latin typeface="Times New Roman" pitchFamily="18" charset="0"/>
                          <a:cs typeface="Times New Roman" pitchFamily="18" charset="0"/>
                        </a:rPr>
                        <a:t>60*4/13+50*3/13+35*6/13=18+11+16=45 лет </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88032">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nSpc>
                          <a:spcPts val="1200"/>
                        </a:lnSpc>
                        <a:spcAft>
                          <a:spcPts val="0"/>
                        </a:spcAft>
                      </a:pPr>
                      <a:r>
                        <a:rPr lang="ru-RU" sz="800" dirty="0">
                          <a:latin typeface="Times New Roman"/>
                          <a:ea typeface="Times New Roman"/>
                          <a:cs typeface="Times New Roman"/>
                        </a:rPr>
                        <a:t>   сооружений</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a:latin typeface="Times New Roman"/>
                          <a:ea typeface="Times New Roman"/>
                          <a:cs typeface="Times New Roman"/>
                        </a:rPr>
                        <a:t>30</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r>
                        <a:rPr lang="ru-RU" sz="800" dirty="0">
                          <a:latin typeface="Times New Roman"/>
                          <a:ea typeface="Times New Roman"/>
                          <a:cs typeface="Times New Roman"/>
                        </a:rPr>
                        <a:t>лет</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spcAft>
                          <a:spcPts val="0"/>
                        </a:spcAft>
                      </a:pPr>
                      <a:endParaRPr lang="ru-RU" sz="800" dirty="0">
                        <a:latin typeface="Times New Roman"/>
                        <a:ea typeface="Times New Roman"/>
                        <a:cs typeface="Times New Roman"/>
                      </a:endParaRPr>
                    </a:p>
                  </a:txBody>
                  <a:tcPr marL="42300" marR="4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84325">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nSpc>
                          <a:spcPts val="1200"/>
                        </a:lnSpc>
                        <a:spcAft>
                          <a:spcPts val="0"/>
                        </a:spcAft>
                      </a:pPr>
                      <a:r>
                        <a:rPr lang="ru-RU" sz="800" dirty="0">
                          <a:latin typeface="Times New Roman"/>
                          <a:ea typeface="Times New Roman"/>
                          <a:cs typeface="Times New Roman"/>
                        </a:rPr>
                        <a:t>   машин и оборудования</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dirty="0">
                          <a:latin typeface="Times New Roman"/>
                          <a:ea typeface="Times New Roman"/>
                          <a:cs typeface="Times New Roman"/>
                        </a:rPr>
                        <a:t>31</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r>
                        <a:rPr lang="ru-RU" sz="800" dirty="0">
                          <a:latin typeface="Times New Roman"/>
                          <a:ea typeface="Times New Roman"/>
                          <a:cs typeface="Times New Roman"/>
                        </a:rPr>
                        <a:t>лет</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spcAft>
                          <a:spcPts val="0"/>
                        </a:spcAft>
                      </a:pPr>
                      <a:endParaRPr lang="ru-RU" sz="800" dirty="0">
                        <a:latin typeface="Times New Roman"/>
                        <a:ea typeface="Times New Roman"/>
                        <a:cs typeface="Times New Roman"/>
                      </a:endParaRPr>
                    </a:p>
                  </a:txBody>
                  <a:tcPr marL="42300" marR="4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19731">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just">
                        <a:lnSpc>
                          <a:spcPts val="1200"/>
                        </a:lnSpc>
                        <a:spcAft>
                          <a:spcPts val="0"/>
                        </a:spcAft>
                      </a:pPr>
                      <a:r>
                        <a:rPr lang="ru-RU" sz="800" dirty="0">
                          <a:latin typeface="Times New Roman"/>
                          <a:ea typeface="Times New Roman"/>
                          <a:cs typeface="Times New Roman"/>
                        </a:rPr>
                        <a:t>   транспортных средств</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dirty="0">
                          <a:latin typeface="Times New Roman"/>
                          <a:ea typeface="Times New Roman"/>
                          <a:cs typeface="Times New Roman"/>
                        </a:rPr>
                        <a:t>32</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r>
                        <a:rPr lang="ru-RU" sz="800" dirty="0">
                          <a:latin typeface="Times New Roman"/>
                          <a:ea typeface="Times New Roman"/>
                          <a:cs typeface="Times New Roman"/>
                        </a:rPr>
                        <a:t>лет</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spcAft>
                          <a:spcPts val="0"/>
                        </a:spcAft>
                      </a:pPr>
                      <a:endParaRPr lang="ru-RU" sz="800" dirty="0">
                        <a:latin typeface="Times New Roman"/>
                        <a:ea typeface="Times New Roman"/>
                        <a:cs typeface="Times New Roman"/>
                      </a:endParaRPr>
                    </a:p>
                  </a:txBody>
                  <a:tcPr marL="42300" marR="4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85391">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nSpc>
                          <a:spcPts val="1000"/>
                        </a:lnSpc>
                        <a:spcAft>
                          <a:spcPts val="0"/>
                        </a:spcAft>
                      </a:pPr>
                      <a:r>
                        <a:rPr lang="ru-RU" sz="800">
                          <a:latin typeface="Times New Roman"/>
                          <a:ea typeface="Times New Roman"/>
                          <a:cs typeface="Times New Roman"/>
                        </a:rPr>
                        <a:t>В ценах какого года преимущественно учтены основные фонды по состоянию на конец года (в графе 9):</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000"/>
                        </a:lnSpc>
                        <a:spcAft>
                          <a:spcPts val="0"/>
                        </a:spcAft>
                      </a:pPr>
                      <a:r>
                        <a:rPr lang="ru-RU" sz="800">
                          <a:latin typeface="Times New Roman"/>
                          <a:ea typeface="Times New Roman"/>
                          <a:cs typeface="Times New Roman"/>
                        </a:rPr>
                        <a:t>33</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lnSpc>
                          <a:spcPts val="1000"/>
                        </a:lnSpc>
                        <a:spcAft>
                          <a:spcPts val="0"/>
                        </a:spcAft>
                      </a:pPr>
                      <a:r>
                        <a:rPr lang="ru-RU" sz="800" dirty="0">
                          <a:latin typeface="Times New Roman"/>
                          <a:ea typeface="Times New Roman"/>
                          <a:cs typeface="Times New Roman"/>
                        </a:rPr>
                        <a:t>год</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800" kern="1200" dirty="0">
                          <a:solidFill>
                            <a:schemeClr val="tx1"/>
                          </a:solidFill>
                          <a:latin typeface="Times New Roman" pitchFamily="18" charset="0"/>
                          <a:ea typeface="+mn-ea"/>
                          <a:cs typeface="Times New Roman" pitchFamily="18" charset="0"/>
                        </a:rPr>
                        <a:t>В строках 33-37 в обязательном порядке указывается год, в ценах которого преимущественно учтены по состоянию на конец года соответственно: все основные фонды отчитывающейся организации в целом; здания; сооружения; машины, оборудование и хозяйственный инвентарь; транспортные средства.</a:t>
                      </a:r>
                    </a:p>
                    <a:p>
                      <a:pPr marL="0" marR="0" indent="0" algn="l" defTabSz="685800" rtl="0" eaLnBrk="1" fontAlgn="auto" latinLnBrk="0" hangingPunct="1">
                        <a:lnSpc>
                          <a:spcPct val="100000"/>
                        </a:lnSpc>
                        <a:spcBef>
                          <a:spcPts val="0"/>
                        </a:spcBef>
                        <a:spcAft>
                          <a:spcPts val="0"/>
                        </a:spcAft>
                        <a:buClrTx/>
                        <a:buSzTx/>
                        <a:buFontTx/>
                        <a:buNone/>
                        <a:tabLst/>
                        <a:defRPr/>
                      </a:pPr>
                      <a:endParaRPr lang="ru-RU" sz="800" kern="1200" dirty="0">
                        <a:solidFill>
                          <a:schemeClr val="tx1"/>
                        </a:solidFill>
                        <a:latin typeface="Times New Roman" pitchFamily="18" charset="0"/>
                        <a:ea typeface="+mn-ea"/>
                        <a:cs typeface="Times New Roman" pitchFamily="18" charset="0"/>
                      </a:endParaRPr>
                    </a:p>
                    <a:p>
                      <a:pPr algn="ctr">
                        <a:spcAft>
                          <a:spcPts val="0"/>
                        </a:spcAft>
                      </a:pPr>
                      <a:endParaRPr lang="ru-RU" sz="800" dirty="0">
                        <a:latin typeface="Times New Roman"/>
                        <a:ea typeface="Times New Roman"/>
                        <a:cs typeface="Times New Roman"/>
                      </a:endParaRP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94879">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nSpc>
                          <a:spcPts val="1200"/>
                        </a:lnSpc>
                        <a:spcAft>
                          <a:spcPts val="0"/>
                        </a:spcAft>
                      </a:pPr>
                      <a:r>
                        <a:rPr lang="en-US" sz="800">
                          <a:latin typeface="Times New Roman"/>
                          <a:ea typeface="Times New Roman"/>
                          <a:cs typeface="Times New Roman"/>
                        </a:rPr>
                        <a:t>   </a:t>
                      </a:r>
                      <a:r>
                        <a:rPr lang="ru-RU" sz="800">
                          <a:latin typeface="Times New Roman"/>
                          <a:ea typeface="Times New Roman"/>
                          <a:cs typeface="Times New Roman"/>
                        </a:rPr>
                        <a:t>из них: здания</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a:latin typeface="Times New Roman"/>
                          <a:ea typeface="Times New Roman"/>
                          <a:cs typeface="Times New Roman"/>
                        </a:rPr>
                        <a:t>34</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r>
                        <a:rPr lang="ru-RU" sz="800">
                          <a:latin typeface="Times New Roman"/>
                          <a:ea typeface="Times New Roman"/>
                          <a:cs typeface="Times New Roman"/>
                        </a:rPr>
                        <a:t>год</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spcAft>
                          <a:spcPts val="0"/>
                        </a:spcAft>
                      </a:pPr>
                      <a:endParaRPr lang="ru-RU" sz="800" dirty="0">
                        <a:latin typeface="Times New Roman"/>
                        <a:ea typeface="Times New Roman"/>
                        <a:cs typeface="Times New Roman"/>
                      </a:endParaRPr>
                    </a:p>
                  </a:txBody>
                  <a:tcPr marL="42300" marR="4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94879">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nSpc>
                          <a:spcPts val="1200"/>
                        </a:lnSpc>
                        <a:spcAft>
                          <a:spcPts val="0"/>
                        </a:spcAft>
                      </a:pPr>
                      <a:r>
                        <a:rPr lang="ru-RU" sz="800" dirty="0">
                          <a:latin typeface="Times New Roman"/>
                          <a:ea typeface="Times New Roman"/>
                          <a:cs typeface="Times New Roman"/>
                        </a:rPr>
                        <a:t>   сооружения</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a:latin typeface="Times New Roman"/>
                          <a:ea typeface="Times New Roman"/>
                          <a:cs typeface="Times New Roman"/>
                        </a:rPr>
                        <a:t>35</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r>
                        <a:rPr lang="ru-RU" sz="800">
                          <a:latin typeface="Times New Roman"/>
                          <a:ea typeface="Times New Roman"/>
                          <a:cs typeface="Times New Roman"/>
                        </a:rPr>
                        <a:t>год</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spcAft>
                          <a:spcPts val="0"/>
                        </a:spcAft>
                      </a:pPr>
                      <a:endParaRPr lang="ru-RU" sz="800" dirty="0">
                        <a:latin typeface="Times New Roman"/>
                        <a:ea typeface="Times New Roman"/>
                        <a:cs typeface="Times New Roman"/>
                      </a:endParaRPr>
                    </a:p>
                  </a:txBody>
                  <a:tcPr marL="42300" marR="4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94879">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nSpc>
                          <a:spcPts val="1200"/>
                        </a:lnSpc>
                        <a:spcAft>
                          <a:spcPts val="0"/>
                        </a:spcAft>
                      </a:pPr>
                      <a:r>
                        <a:rPr lang="ru-RU" sz="800">
                          <a:latin typeface="Times New Roman"/>
                          <a:ea typeface="Times New Roman"/>
                          <a:cs typeface="Times New Roman"/>
                        </a:rPr>
                        <a:t>   машины и оборудование</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a:latin typeface="Times New Roman"/>
                          <a:ea typeface="Times New Roman"/>
                          <a:cs typeface="Times New Roman"/>
                        </a:rPr>
                        <a:t>36</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r>
                        <a:rPr lang="ru-RU" sz="800">
                          <a:latin typeface="Times New Roman"/>
                          <a:ea typeface="Times New Roman"/>
                          <a:cs typeface="Times New Roman"/>
                        </a:rPr>
                        <a:t>год</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spcAft>
                          <a:spcPts val="0"/>
                        </a:spcAft>
                      </a:pPr>
                      <a:endParaRPr lang="ru-RU" sz="800" dirty="0">
                        <a:latin typeface="Times New Roman"/>
                        <a:ea typeface="Times New Roman"/>
                        <a:cs typeface="Times New Roman"/>
                      </a:endParaRPr>
                    </a:p>
                  </a:txBody>
                  <a:tcPr marL="42300" marR="4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94879">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just">
                        <a:lnSpc>
                          <a:spcPts val="1200"/>
                        </a:lnSpc>
                        <a:spcAft>
                          <a:spcPts val="0"/>
                        </a:spcAft>
                      </a:pPr>
                      <a:r>
                        <a:rPr lang="ru-RU" sz="800">
                          <a:latin typeface="Times New Roman"/>
                          <a:ea typeface="Times New Roman"/>
                          <a:cs typeface="Times New Roman"/>
                        </a:rPr>
                        <a:t>   транспортные средства</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a:latin typeface="Times New Roman"/>
                          <a:ea typeface="Times New Roman"/>
                          <a:cs typeface="Times New Roman"/>
                        </a:rPr>
                        <a:t>37</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r>
                        <a:rPr lang="ru-RU" sz="800">
                          <a:latin typeface="Times New Roman"/>
                          <a:ea typeface="Times New Roman"/>
                          <a:cs typeface="Times New Roman"/>
                        </a:rPr>
                        <a:t>год</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spcAft>
                          <a:spcPts val="0"/>
                        </a:spcAft>
                      </a:pPr>
                      <a:endParaRPr lang="ru-RU" sz="800" dirty="0">
                        <a:latin typeface="Times New Roman"/>
                        <a:ea typeface="Times New Roman"/>
                        <a:cs typeface="Times New Roman"/>
                      </a:endParaRPr>
                    </a:p>
                  </a:txBody>
                  <a:tcPr marL="42300" marR="4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94879">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just">
                        <a:lnSpc>
                          <a:spcPts val="1200"/>
                        </a:lnSpc>
                        <a:spcAft>
                          <a:spcPts val="0"/>
                        </a:spcAft>
                      </a:pPr>
                      <a:r>
                        <a:rPr lang="ru-RU" sz="800">
                          <a:latin typeface="Times New Roman"/>
                          <a:ea typeface="Times New Roman"/>
                          <a:cs typeface="Times New Roman"/>
                        </a:rPr>
                        <a:t>Из строки 19 графы 3: инвестиционная недвижимость</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a:latin typeface="Times New Roman"/>
                          <a:ea typeface="Times New Roman"/>
                          <a:cs typeface="Times New Roman"/>
                        </a:rPr>
                        <a:t>38</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r>
                        <a:rPr lang="ru-RU" sz="800">
                          <a:latin typeface="Times New Roman"/>
                          <a:ea typeface="Times New Roman"/>
                          <a:cs typeface="Times New Roman"/>
                        </a:rPr>
                        <a:t>тыс руб</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endParaRPr lang="ru-RU" sz="800" dirty="0">
                        <a:latin typeface="Times New Roman"/>
                        <a:ea typeface="Times New Roman"/>
                        <a:cs typeface="Times New Roman"/>
                      </a:endParaRP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189759">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just">
                        <a:lnSpc>
                          <a:spcPct val="100000"/>
                        </a:lnSpc>
                        <a:spcAft>
                          <a:spcPts val="0"/>
                        </a:spcAft>
                      </a:pPr>
                      <a:r>
                        <a:rPr lang="ru-RU" sz="800" dirty="0">
                          <a:latin typeface="Times New Roman"/>
                          <a:ea typeface="Times New Roman"/>
                          <a:cs typeface="Times New Roman"/>
                        </a:rPr>
                        <a:t>Из строки 01 графы 8: стоимость основных фондов, </a:t>
                      </a:r>
                      <a:r>
                        <a:rPr lang="ru-RU" sz="800" dirty="0" err="1">
                          <a:latin typeface="Times New Roman"/>
                          <a:ea typeface="Times New Roman"/>
                          <a:cs typeface="Times New Roman"/>
                        </a:rPr>
                        <a:t>переклассифицированных</a:t>
                      </a:r>
                      <a:r>
                        <a:rPr lang="ru-RU" sz="800" dirty="0">
                          <a:latin typeface="Times New Roman"/>
                          <a:ea typeface="Times New Roman"/>
                          <a:cs typeface="Times New Roman"/>
                        </a:rPr>
                        <a:t> в долгосрочные активы к продаже:</a:t>
                      </a:r>
                    </a:p>
                    <a:p>
                      <a:pPr algn="just">
                        <a:lnSpc>
                          <a:spcPct val="100000"/>
                        </a:lnSpc>
                        <a:spcAft>
                          <a:spcPts val="0"/>
                        </a:spcAft>
                      </a:pPr>
                      <a:r>
                        <a:rPr lang="ru-RU" sz="800" dirty="0">
                          <a:latin typeface="Times New Roman"/>
                          <a:ea typeface="Times New Roman"/>
                          <a:cs typeface="Times New Roman"/>
                        </a:rPr>
                        <a:t>   зданий и сооружений</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a:latin typeface="Times New Roman"/>
                          <a:ea typeface="Times New Roman"/>
                          <a:cs typeface="Times New Roman"/>
                        </a:rPr>
                        <a:t>39</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r>
                        <a:rPr lang="ru-RU" sz="800">
                          <a:latin typeface="Times New Roman"/>
                          <a:ea typeface="Times New Roman"/>
                          <a:cs typeface="Times New Roman"/>
                        </a:rPr>
                        <a:t>тыс руб</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endParaRPr lang="ru-RU" sz="800" dirty="0">
                        <a:latin typeface="Times New Roman"/>
                        <a:ea typeface="Times New Roman"/>
                        <a:cs typeface="Times New Roman"/>
                      </a:endParaRP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r h="94879">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just">
                        <a:lnSpc>
                          <a:spcPts val="1200"/>
                        </a:lnSpc>
                        <a:spcAft>
                          <a:spcPts val="0"/>
                        </a:spcAft>
                      </a:pPr>
                      <a:r>
                        <a:rPr lang="ru-RU" sz="800">
                          <a:latin typeface="Times New Roman"/>
                          <a:ea typeface="Times New Roman"/>
                          <a:cs typeface="Times New Roman"/>
                        </a:rPr>
                        <a:t>   машин и оборудования, транспортных средств</a:t>
                      </a: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marL="76200" algn="ctr">
                        <a:lnSpc>
                          <a:spcPts val="1200"/>
                        </a:lnSpc>
                        <a:spcAft>
                          <a:spcPts val="0"/>
                        </a:spcAft>
                      </a:pPr>
                      <a:r>
                        <a:rPr lang="ru-RU" sz="800">
                          <a:latin typeface="Times New Roman"/>
                          <a:ea typeface="Times New Roman"/>
                          <a:cs typeface="Times New Roman"/>
                        </a:rPr>
                        <a:t>40</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r>
                        <a:rPr lang="ru-RU" sz="800">
                          <a:latin typeface="Times New Roman"/>
                          <a:ea typeface="Times New Roman"/>
                          <a:cs typeface="Times New Roman"/>
                        </a:rPr>
                        <a:t>тыс руб</a:t>
                      </a:r>
                    </a:p>
                  </a:txBody>
                  <a:tcPr marL="42300" marR="423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ru-RU"/>
                      </a:defPPr>
                      <a:lvl1pPr marL="0" algn="l" defTabSz="685766" rtl="0" eaLnBrk="1" latinLnBrk="0" hangingPunct="1">
                        <a:defRPr sz="1400" kern="1200">
                          <a:solidFill>
                            <a:schemeClr val="tx1"/>
                          </a:solidFill>
                          <a:latin typeface="Arial"/>
                        </a:defRPr>
                      </a:lvl1pPr>
                      <a:lvl2pPr marL="342884" algn="l" defTabSz="685766" rtl="0" eaLnBrk="1" latinLnBrk="0" hangingPunct="1">
                        <a:defRPr sz="1400" kern="1200">
                          <a:solidFill>
                            <a:schemeClr val="tx1"/>
                          </a:solidFill>
                          <a:latin typeface="Arial"/>
                        </a:defRPr>
                      </a:lvl2pPr>
                      <a:lvl3pPr marL="685766" algn="l" defTabSz="685766" rtl="0" eaLnBrk="1" latinLnBrk="0" hangingPunct="1">
                        <a:defRPr sz="1400" kern="1200">
                          <a:solidFill>
                            <a:schemeClr val="tx1"/>
                          </a:solidFill>
                          <a:latin typeface="Arial"/>
                        </a:defRPr>
                      </a:lvl3pPr>
                      <a:lvl4pPr marL="1028649" algn="l" defTabSz="685766" rtl="0" eaLnBrk="1" latinLnBrk="0" hangingPunct="1">
                        <a:defRPr sz="1400" kern="1200">
                          <a:solidFill>
                            <a:schemeClr val="tx1"/>
                          </a:solidFill>
                          <a:latin typeface="Arial"/>
                        </a:defRPr>
                      </a:lvl4pPr>
                      <a:lvl5pPr marL="1371532" algn="l" defTabSz="685766" rtl="0" eaLnBrk="1" latinLnBrk="0" hangingPunct="1">
                        <a:defRPr sz="1400" kern="1200">
                          <a:solidFill>
                            <a:schemeClr val="tx1"/>
                          </a:solidFill>
                          <a:latin typeface="Arial"/>
                        </a:defRPr>
                      </a:lvl5pPr>
                      <a:lvl6pPr marL="1714415" algn="l" defTabSz="685766" rtl="0" eaLnBrk="1" latinLnBrk="0" hangingPunct="1">
                        <a:defRPr sz="1400" kern="1200">
                          <a:solidFill>
                            <a:schemeClr val="tx1"/>
                          </a:solidFill>
                          <a:latin typeface="Arial"/>
                        </a:defRPr>
                      </a:lvl6pPr>
                      <a:lvl7pPr marL="2057297" algn="l" defTabSz="685766" rtl="0" eaLnBrk="1" latinLnBrk="0" hangingPunct="1">
                        <a:defRPr sz="1400" kern="1200">
                          <a:solidFill>
                            <a:schemeClr val="tx1"/>
                          </a:solidFill>
                          <a:latin typeface="Arial"/>
                        </a:defRPr>
                      </a:lvl7pPr>
                      <a:lvl8pPr marL="2400180" algn="l" defTabSz="685766" rtl="0" eaLnBrk="1" latinLnBrk="0" hangingPunct="1">
                        <a:defRPr sz="1400" kern="1200">
                          <a:solidFill>
                            <a:schemeClr val="tx1"/>
                          </a:solidFill>
                          <a:latin typeface="Arial"/>
                        </a:defRPr>
                      </a:lvl8pPr>
                      <a:lvl9pPr marL="2743064" algn="l" defTabSz="685766" rtl="0" eaLnBrk="1" latinLnBrk="0" hangingPunct="1">
                        <a:defRPr sz="1400" kern="1200">
                          <a:solidFill>
                            <a:schemeClr val="tx1"/>
                          </a:solidFill>
                          <a:latin typeface="Arial"/>
                        </a:defRPr>
                      </a:lvl9pPr>
                    </a:lstStyle>
                    <a:p>
                      <a:pPr algn="ctr">
                        <a:spcAft>
                          <a:spcPts val="0"/>
                        </a:spcAft>
                      </a:pPr>
                      <a:endParaRPr lang="ru-RU" sz="800" dirty="0">
                        <a:latin typeface="Times New Roman"/>
                        <a:ea typeface="Times New Roman"/>
                        <a:cs typeface="Times New Roman"/>
                      </a:endParaRPr>
                    </a:p>
                  </a:txBody>
                  <a:tcPr marL="42300" marR="4230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22"/>
          <p:cNvSpPr>
            <a:spLocks noGrp="1"/>
          </p:cNvSpPr>
          <p:nvPr>
            <p:ph type="body" sz="quarter" idx="4294967295"/>
          </p:nvPr>
        </p:nvSpPr>
        <p:spPr>
          <a:xfrm>
            <a:off x="428596" y="357172"/>
            <a:ext cx="6009018" cy="297439"/>
          </a:xfrm>
          <a:prstGeom prst="rect">
            <a:avLst/>
          </a:prstGeom>
        </p:spPr>
        <p:txBody>
          <a:bodyPr/>
          <a:lstStyle/>
          <a:p>
            <a:pPr>
              <a:buNone/>
            </a:pPr>
            <a:r>
              <a:rPr lang="ru-RU" sz="1600" b="1" dirty="0" smtClean="0">
                <a:solidFill>
                  <a:srgbClr val="334286"/>
                </a:solidFill>
                <a:latin typeface="+mj-lt"/>
                <a:cs typeface="Times New Roman" pitchFamily="18" charset="0"/>
              </a:rPr>
              <a:t>РАЗЪЯСНЕНИЯ ПО ЗАПОЛНЕНИЮ РАЗДЕЛА 4</a:t>
            </a:r>
            <a:endParaRPr lang="ru-RU" sz="1600" b="1" dirty="0">
              <a:solidFill>
                <a:srgbClr val="334286"/>
              </a:solidFill>
              <a:latin typeface="+mj-lt"/>
              <a:cs typeface="Times New Roman" pitchFamily="18" charset="0"/>
            </a:endParaRPr>
          </a:p>
        </p:txBody>
      </p:sp>
      <p:pic>
        <p:nvPicPr>
          <p:cNvPr id="3" name="Рисунок 2"/>
          <p:cNvPicPr/>
          <p:nvPr/>
        </p:nvPicPr>
        <p:blipFill>
          <a:blip r:embed="rId2" cstate="print"/>
          <a:srcRect l="19779" t="17569" r="18583" b="61334"/>
          <a:stretch>
            <a:fillRect/>
          </a:stretch>
        </p:blipFill>
        <p:spPr bwMode="auto">
          <a:xfrm>
            <a:off x="214282" y="714362"/>
            <a:ext cx="8681113" cy="1857388"/>
          </a:xfrm>
          <a:prstGeom prst="rect">
            <a:avLst/>
          </a:prstGeom>
          <a:noFill/>
          <a:ln w="9525">
            <a:noFill/>
            <a:miter lim="800000"/>
            <a:headEnd/>
            <a:tailEnd/>
          </a:ln>
        </p:spPr>
      </p:pic>
      <p:sp>
        <p:nvSpPr>
          <p:cNvPr id="4" name="Текст 22"/>
          <p:cNvSpPr txBox="1">
            <a:spLocks/>
          </p:cNvSpPr>
          <p:nvPr/>
        </p:nvSpPr>
        <p:spPr>
          <a:xfrm>
            <a:off x="285720" y="2714626"/>
            <a:ext cx="8001056" cy="1928826"/>
          </a:xfrm>
          <a:prstGeom prst="rect">
            <a:avLst/>
          </a:prstGeom>
        </p:spPr>
        <p:txBody>
          <a:bodyPr lIns="68580" tIns="34290" rIns="68580" bIns="34290" anchor="t"/>
          <a:lstStyle/>
          <a:p>
            <a:r>
              <a:rPr lang="ru-RU" sz="1100" dirty="0">
                <a:solidFill>
                  <a:srgbClr val="282A2E"/>
                </a:solidFill>
                <a:cs typeface="Times New Roman" pitchFamily="18" charset="0"/>
              </a:rPr>
              <a:t>При заполнении раздела </a:t>
            </a:r>
            <a:r>
              <a:rPr lang="en-US" sz="1100" dirty="0">
                <a:solidFill>
                  <a:srgbClr val="282A2E"/>
                </a:solidFill>
                <a:cs typeface="Times New Roman" pitchFamily="18" charset="0"/>
              </a:rPr>
              <a:t>I</a:t>
            </a:r>
            <a:r>
              <a:rPr lang="ru-RU" sz="1100" dirty="0">
                <a:solidFill>
                  <a:srgbClr val="282A2E"/>
                </a:solidFill>
                <a:cs typeface="Times New Roman" pitchFamily="18" charset="0"/>
              </a:rPr>
              <a:t>V соблюдаются следующие обязательные контрольные соотношения:</a:t>
            </a:r>
          </a:p>
          <a:p>
            <a:r>
              <a:rPr lang="ru-RU" sz="1100" dirty="0">
                <a:solidFill>
                  <a:srgbClr val="282A2E"/>
                </a:solidFill>
                <a:cs typeface="Times New Roman" pitchFamily="18" charset="0"/>
              </a:rPr>
              <a:t>-        стр. 41 гр. 4 ≥ 1;</a:t>
            </a:r>
          </a:p>
          <a:p>
            <a:r>
              <a:rPr lang="ru-RU" sz="1100" dirty="0">
                <a:solidFill>
                  <a:srgbClr val="282A2E"/>
                </a:solidFill>
                <a:cs typeface="Times New Roman" pitchFamily="18" charset="0"/>
              </a:rPr>
              <a:t>-        Σ строк 42 по гр. 4 по обособленным подразделениям и головному подразделению = стр. 24 гр. 3 раздела 3;</a:t>
            </a:r>
          </a:p>
          <a:p>
            <a:r>
              <a:rPr lang="ru-RU" sz="1100" dirty="0">
                <a:solidFill>
                  <a:srgbClr val="282A2E"/>
                </a:solidFill>
                <a:cs typeface="Times New Roman" pitchFamily="18" charset="0"/>
              </a:rPr>
              <a:t>-        количество ОКПО по стр. 42 гр. 5 = стр. 41 гр. 4.</a:t>
            </a:r>
          </a:p>
          <a:p>
            <a:endParaRPr lang="ru-RU" sz="1100" dirty="0">
              <a:solidFill>
                <a:srgbClr val="334286"/>
              </a:solidFill>
              <a:cs typeface="Times New Roman" pitchFamily="18" charset="0"/>
            </a:endParaRPr>
          </a:p>
          <a:p>
            <a:r>
              <a:rPr lang="ru-RU" sz="1400" b="1" dirty="0">
                <a:solidFill>
                  <a:srgbClr val="E36846"/>
                </a:solidFill>
                <a:cs typeface="Times New Roman" pitchFamily="18" charset="0"/>
              </a:rPr>
              <a:t>Важно!</a:t>
            </a:r>
            <a:r>
              <a:rPr lang="ru-RU" sz="1400" dirty="0">
                <a:solidFill>
                  <a:srgbClr val="E36846"/>
                </a:solidFill>
                <a:cs typeface="Times New Roman" pitchFamily="18" charset="0"/>
              </a:rPr>
              <a:t> </a:t>
            </a:r>
            <a:r>
              <a:rPr lang="ru-RU" sz="1100" dirty="0">
                <a:solidFill>
                  <a:srgbClr val="282A2E"/>
                </a:solidFill>
                <a:cs typeface="Times New Roman" pitchFamily="18" charset="0"/>
              </a:rPr>
              <a:t>Если код ОКПО менее 8 знаков /идентификационный номер менее 14 знаков, то недостающие знаки необходимо дополнить нулями в начале кодов (например: </a:t>
            </a:r>
            <a:r>
              <a:rPr lang="ru-RU" sz="1100" dirty="0" err="1">
                <a:solidFill>
                  <a:srgbClr val="282A2E"/>
                </a:solidFill>
                <a:cs typeface="Times New Roman" pitchFamily="18" charset="0"/>
              </a:rPr>
              <a:t>хххххх</a:t>
            </a:r>
            <a:r>
              <a:rPr lang="ru-RU" sz="1100" dirty="0">
                <a:solidFill>
                  <a:srgbClr val="282A2E"/>
                </a:solidFill>
                <a:cs typeface="Times New Roman" pitchFamily="18" charset="0"/>
              </a:rPr>
              <a:t> – 00хххххх или </a:t>
            </a:r>
            <a:r>
              <a:rPr lang="ru-RU" sz="1100" dirty="0" err="1">
                <a:solidFill>
                  <a:srgbClr val="282A2E"/>
                </a:solidFill>
                <a:cs typeface="Times New Roman" pitchFamily="18" charset="0"/>
              </a:rPr>
              <a:t>хххххххххххх</a:t>
            </a:r>
            <a:r>
              <a:rPr lang="ru-RU" sz="1100" dirty="0">
                <a:solidFill>
                  <a:srgbClr val="282A2E"/>
                </a:solidFill>
                <a:cs typeface="Times New Roman" pitchFamily="18" charset="0"/>
              </a:rPr>
              <a:t> – 00хххххххххххх).</a:t>
            </a:r>
          </a:p>
          <a:p>
            <a:endParaRPr lang="ru-RU" sz="1100" dirty="0">
              <a:solidFill>
                <a:srgbClr val="282A2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CDD65A-503E-8E12-3243-017CD23FCDB5}"/>
              </a:ext>
            </a:extLst>
          </p:cNvPr>
          <p:cNvSpPr>
            <a:spLocks noGrp="1"/>
          </p:cNvSpPr>
          <p:nvPr>
            <p:ph type="title"/>
          </p:nvPr>
        </p:nvSpPr>
        <p:spPr/>
        <p:txBody>
          <a:bodyPr/>
          <a:lstStyle/>
          <a:p>
            <a:r>
              <a:t>3</a:t>
            </a:r>
            <a:endParaRPr lang="ru-RU" dirty="0"/>
          </a:p>
        </p:txBody>
      </p:sp>
      <p:sp>
        <p:nvSpPr>
          <p:cNvPr id="3" name="Текст 2">
            <a:extLst>
              <a:ext uri="{FF2B5EF4-FFF2-40B4-BE49-F238E27FC236}">
                <a16:creationId xmlns="" xmlns:a16="http://schemas.microsoft.com/office/drawing/2014/main" id="{6987C252-1EB7-AEF1-21BA-C0D8A64F17C0}"/>
              </a:ext>
            </a:extLst>
          </p:cNvPr>
          <p:cNvSpPr>
            <a:spLocks noGrp="1"/>
          </p:cNvSpPr>
          <p:nvPr>
            <p:ph type="body" idx="1"/>
          </p:nvPr>
        </p:nvSpPr>
        <p:spPr>
          <a:xfrm>
            <a:off x="1097705" y="2137454"/>
            <a:ext cx="4447478" cy="791485"/>
          </a:xfrm>
        </p:spPr>
        <p:txBody>
          <a:bodyPr>
            <a:normAutofit lnSpcReduction="10000"/>
          </a:bodyPr>
          <a:lstStyle/>
          <a:p>
            <a:pPr lvl="0"/>
            <a:r>
              <a:rPr dirty="0">
                <a:solidFill>
                  <a:schemeClr val="tx1"/>
                </a:solidFill>
                <a:latin typeface="+mj-lt"/>
                <a:cs typeface="Times New Roman" pitchFamily="18" charset="0"/>
              </a:rPr>
              <a:t>Наиболее часто допускаемые ошибки при заполнении формы № 11 </a:t>
            </a:r>
            <a:r>
              <a:rPr dirty="0" smtClean="0">
                <a:solidFill>
                  <a:schemeClr val="tx1"/>
                </a:solidFill>
                <a:latin typeface="+mj-lt"/>
                <a:cs typeface="Times New Roman" pitchFamily="18" charset="0"/>
              </a:rPr>
              <a:t>и </a:t>
            </a:r>
            <a:r>
              <a:rPr dirty="0">
                <a:solidFill>
                  <a:schemeClr val="tx1"/>
                </a:solidFill>
                <a:latin typeface="+mj-lt"/>
                <a:cs typeface="Times New Roman" pitchFamily="18" charset="0"/>
              </a:rPr>
              <a:t>описание контролей.</a:t>
            </a:r>
          </a:p>
        </p:txBody>
      </p:sp>
    </p:spTree>
    <p:extLst>
      <p:ext uri="{BB962C8B-B14F-4D97-AF65-F5344CB8AC3E}">
        <p14:creationId xmlns="" xmlns:p14="http://schemas.microsoft.com/office/powerpoint/2010/main" val="2393483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339502"/>
            <a:ext cx="7128792" cy="307777"/>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34286"/>
                </a:solidFill>
                <a:effectLst/>
                <a:latin typeface="+mj-lt"/>
                <a:cs typeface="Times New Roman" pitchFamily="18" charset="0"/>
              </a:rPr>
              <a:t>НАИБОЛЕЕ ЧАСТО ДОПУСКАЕМЫЕ ОШИБКИ ПРИ ЗАПОЛНЕНИИ ФОРМЫ № 11</a:t>
            </a:r>
            <a:endParaRPr kumimoji="0" lang="ru-RU" sz="1400" b="1" i="0" u="none" strike="noStrike" cap="none" normalizeH="0" baseline="0" dirty="0">
              <a:ln>
                <a:noFill/>
              </a:ln>
              <a:solidFill>
                <a:srgbClr val="334286"/>
              </a:solidFill>
              <a:effectLst/>
              <a:latin typeface="+mj-lt"/>
              <a:cs typeface="Times New Roman" pitchFamily="18" charset="0"/>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1481500511"/>
              </p:ext>
            </p:extLst>
          </p:nvPr>
        </p:nvGraphicFramePr>
        <p:xfrm>
          <a:off x="428596" y="857238"/>
          <a:ext cx="7992889" cy="3987251"/>
        </p:xfrm>
        <a:graphic>
          <a:graphicData uri="http://schemas.openxmlformats.org/drawingml/2006/table">
            <a:tbl>
              <a:tblPr/>
              <a:tblGrid>
                <a:gridCol w="3606100">
                  <a:extLst>
                    <a:ext uri="{9D8B030D-6E8A-4147-A177-3AD203B41FA5}">
                      <a16:colId xmlns="" xmlns:a16="http://schemas.microsoft.com/office/drawing/2014/main" val="20000"/>
                    </a:ext>
                  </a:extLst>
                </a:gridCol>
                <a:gridCol w="4386789">
                  <a:extLst>
                    <a:ext uri="{9D8B030D-6E8A-4147-A177-3AD203B41FA5}">
                      <a16:colId xmlns="" xmlns:a16="http://schemas.microsoft.com/office/drawing/2014/main" val="20001"/>
                    </a:ext>
                  </a:extLst>
                </a:gridCol>
              </a:tblGrid>
              <a:tr h="299171">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lnSpc>
                          <a:spcPct val="115000"/>
                        </a:lnSpc>
                        <a:spcAft>
                          <a:spcPts val="0"/>
                        </a:spcAft>
                      </a:pPr>
                      <a:r>
                        <a:rPr lang="ru-RU" sz="1200" b="1" dirty="0">
                          <a:latin typeface="+mn-lt"/>
                          <a:ea typeface="Calibri"/>
                          <a:cs typeface="Times New Roman" pitchFamily="18" charset="0"/>
                        </a:rPr>
                        <a:t>Ошибки</a:t>
                      </a:r>
                    </a:p>
                  </a:txBody>
                  <a:tcPr marL="30759" marR="30759"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970"/>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lnSpc>
                          <a:spcPct val="115000"/>
                        </a:lnSpc>
                        <a:spcAft>
                          <a:spcPts val="0"/>
                        </a:spcAft>
                      </a:pPr>
                      <a:r>
                        <a:rPr lang="ru-RU" sz="1200" b="1" dirty="0">
                          <a:latin typeface="+mn-lt"/>
                          <a:cs typeface="Times New Roman" pitchFamily="18" charset="0"/>
                        </a:rPr>
                        <a:t>Разъяснения</a:t>
                      </a:r>
                    </a:p>
                  </a:txBody>
                  <a:tcPr marL="30759" marR="30759"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00"/>
                  </a:ext>
                </a:extLst>
              </a:tr>
              <a:tr h="287153">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r>
                        <a:rPr lang="ru-RU" sz="1100" kern="1200" baseline="0" dirty="0">
                          <a:solidFill>
                            <a:schemeClr val="dk1"/>
                          </a:solidFill>
                          <a:latin typeface="+mn-lt"/>
                          <a:ea typeface="+mn-ea"/>
                          <a:cs typeface="Times New Roman" pitchFamily="18" charset="0"/>
                        </a:rPr>
                        <a:t>Использование </a:t>
                      </a:r>
                      <a:r>
                        <a:rPr lang="en-US" sz="1100" kern="1200" baseline="0" dirty="0">
                          <a:solidFill>
                            <a:schemeClr val="dk1"/>
                          </a:solidFill>
                          <a:latin typeface="+mn-lt"/>
                          <a:ea typeface="+mn-ea"/>
                          <a:cs typeface="Times New Roman" pitchFamily="18" charset="0"/>
                        </a:rPr>
                        <a:t>xml-</a:t>
                      </a:r>
                      <a:r>
                        <a:rPr lang="ru-RU" sz="1100" kern="1200" baseline="0" dirty="0">
                          <a:solidFill>
                            <a:schemeClr val="dk1"/>
                          </a:solidFill>
                          <a:latin typeface="+mn-lt"/>
                          <a:ea typeface="+mn-ea"/>
                          <a:cs typeface="Times New Roman" pitchFamily="18" charset="0"/>
                        </a:rPr>
                        <a:t>шаблонов</a:t>
                      </a:r>
                    </a:p>
                    <a:p>
                      <a:r>
                        <a:rPr lang="ru-RU" sz="1100" kern="1200" baseline="0" dirty="0">
                          <a:solidFill>
                            <a:schemeClr val="dk1"/>
                          </a:solidFill>
                          <a:latin typeface="+mn-lt"/>
                          <a:ea typeface="+mn-ea"/>
                          <a:cs typeface="Times New Roman" pitchFamily="18" charset="0"/>
                        </a:rPr>
                        <a:t> 	</a:t>
                      </a:r>
                    </a:p>
                  </a:txBody>
                  <a:tcPr marL="30759" marR="30759"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FD7"/>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r>
                        <a:rPr lang="ru-RU" sz="1100" kern="1200" baseline="0" dirty="0">
                          <a:solidFill>
                            <a:schemeClr val="dk1"/>
                          </a:solidFill>
                          <a:latin typeface="+mn-lt"/>
                          <a:ea typeface="+mn-ea"/>
                          <a:cs typeface="Times New Roman" pitchFamily="18" charset="0"/>
                        </a:rPr>
                        <a:t>Использовать только обновленные </a:t>
                      </a:r>
                      <a:r>
                        <a:rPr lang="en-US" sz="1100" kern="1200" baseline="0" dirty="0">
                          <a:solidFill>
                            <a:schemeClr val="dk1"/>
                          </a:solidFill>
                          <a:latin typeface="+mn-lt"/>
                          <a:ea typeface="+mn-ea"/>
                          <a:cs typeface="Times New Roman" pitchFamily="18" charset="0"/>
                        </a:rPr>
                        <a:t>xml-</a:t>
                      </a:r>
                      <a:r>
                        <a:rPr lang="ru-RU" sz="1100" kern="1200" baseline="0" dirty="0">
                          <a:solidFill>
                            <a:schemeClr val="dk1"/>
                          </a:solidFill>
                          <a:latin typeface="+mn-lt"/>
                          <a:ea typeface="+mn-ea"/>
                          <a:cs typeface="Times New Roman" pitchFamily="18" charset="0"/>
                        </a:rPr>
                        <a:t>шаблоны 	</a:t>
                      </a:r>
                    </a:p>
                    <a:p>
                      <a:r>
                        <a:rPr lang="ru-RU" sz="1100" kern="1200" baseline="0" dirty="0">
                          <a:solidFill>
                            <a:schemeClr val="dk1"/>
                          </a:solidFill>
                          <a:latin typeface="+mn-lt"/>
                          <a:ea typeface="+mn-ea"/>
                          <a:cs typeface="Times New Roman" pitchFamily="18" charset="0"/>
                        </a:rPr>
                        <a:t>	</a:t>
                      </a:r>
                    </a:p>
                  </a:txBody>
                  <a:tcPr marL="30759" marR="30759"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1"/>
                  </a:ext>
                </a:extLst>
              </a:tr>
              <a:tr h="500066">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lnSpc>
                          <a:spcPct val="100000"/>
                        </a:lnSpc>
                        <a:spcAft>
                          <a:spcPts val="0"/>
                        </a:spcAft>
                      </a:pPr>
                      <a:r>
                        <a:rPr lang="ru-RU" sz="1100" dirty="0">
                          <a:latin typeface="+mn-lt"/>
                          <a:ea typeface="Calibri"/>
                          <a:cs typeface="Times New Roman" pitchFamily="18" charset="0"/>
                        </a:rPr>
                        <a:t>Модульные здания отражают в строке 4, как сооружения.</a:t>
                      </a:r>
                    </a:p>
                  </a:txBody>
                  <a:tcPr marL="30759" marR="30759"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FD7"/>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marL="0" marR="0" indent="0" algn="just" defTabSz="6858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latin typeface="+mn-lt"/>
                          <a:ea typeface="+mn-ea"/>
                          <a:cs typeface="Times New Roman" pitchFamily="18" charset="0"/>
                        </a:rPr>
                        <a:t>Модульные строения (здания) (такие как детские сады, школы, фельдшерско-акушерские пункты (</a:t>
                      </a:r>
                      <a:r>
                        <a:rPr lang="ru-RU" sz="1100" kern="1200" dirty="0" err="1">
                          <a:solidFill>
                            <a:schemeClr val="dk1"/>
                          </a:solidFill>
                          <a:latin typeface="+mn-lt"/>
                          <a:ea typeface="+mn-ea"/>
                          <a:cs typeface="Times New Roman" pitchFamily="18" charset="0"/>
                        </a:rPr>
                        <a:t>ФАПы</a:t>
                      </a:r>
                      <a:r>
                        <a:rPr lang="ru-RU" sz="1100" kern="1200" dirty="0">
                          <a:solidFill>
                            <a:schemeClr val="dk1"/>
                          </a:solidFill>
                          <a:latin typeface="+mn-lt"/>
                          <a:ea typeface="+mn-ea"/>
                          <a:cs typeface="Times New Roman" pitchFamily="18" charset="0"/>
                        </a:rPr>
                        <a:t>) и т.п.) относятся к зданиям, а не сооружениям. </a:t>
                      </a:r>
                    </a:p>
                    <a:p>
                      <a:pPr marL="0" marR="0" indent="0" algn="just" defTabSz="685800" rtl="0" eaLnBrk="1" fontAlgn="auto" latinLnBrk="0" hangingPunct="1">
                        <a:lnSpc>
                          <a:spcPct val="100000"/>
                        </a:lnSpc>
                        <a:spcBef>
                          <a:spcPts val="0"/>
                        </a:spcBef>
                        <a:spcAft>
                          <a:spcPts val="0"/>
                        </a:spcAft>
                        <a:buClrTx/>
                        <a:buSzTx/>
                        <a:buFontTx/>
                        <a:buNone/>
                        <a:tabLst/>
                        <a:defRPr/>
                      </a:pPr>
                      <a:endParaRPr lang="ru-RU" sz="1100" kern="1200" dirty="0">
                        <a:solidFill>
                          <a:schemeClr val="dk1"/>
                        </a:solidFill>
                        <a:latin typeface="+mn-lt"/>
                        <a:ea typeface="+mn-ea"/>
                        <a:cs typeface="Times New Roman" pitchFamily="18" charset="0"/>
                      </a:endParaRPr>
                    </a:p>
                  </a:txBody>
                  <a:tcPr marL="30759" marR="30759"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2"/>
                  </a:ext>
                </a:extLst>
              </a:tr>
              <a:tr h="1300746">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r>
                        <a:rPr lang="ru-RU" sz="1100" dirty="0">
                          <a:latin typeface="+mn-lt"/>
                          <a:ea typeface="Calibri"/>
                          <a:cs typeface="Times New Roman" pitchFamily="18" charset="0"/>
                        </a:rPr>
                        <a:t>В строке 14 включают все основные фонды находящиеся на балансе организации.</a:t>
                      </a:r>
                    </a:p>
                  </a:txBody>
                  <a:tcPr marL="30759" marR="30759"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FD7"/>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r>
                        <a:rPr lang="ru-RU" sz="1100" dirty="0">
                          <a:solidFill>
                            <a:schemeClr val="tx1"/>
                          </a:solidFill>
                          <a:latin typeface="+mn-lt"/>
                          <a:cs typeface="Times New Roman" pitchFamily="18" charset="0"/>
                        </a:rPr>
                        <a:t>В строке 14 учитываются данные о тех видах основных фондов, которые не учтены в строках 02-13: </a:t>
                      </a:r>
                    </a:p>
                    <a:p>
                      <a:pPr>
                        <a:buFont typeface="Wingdings" pitchFamily="2" charset="2"/>
                        <a:buChar char="Ø"/>
                      </a:pPr>
                      <a:r>
                        <a:rPr lang="ru-RU" sz="1100" dirty="0">
                          <a:solidFill>
                            <a:schemeClr val="tx1"/>
                          </a:solidFill>
                          <a:latin typeface="+mn-lt"/>
                          <a:cs typeface="Times New Roman" pitchFamily="18" charset="0"/>
                        </a:rPr>
                        <a:t>библиотечный фонд, </a:t>
                      </a:r>
                    </a:p>
                    <a:p>
                      <a:pPr>
                        <a:buFont typeface="Wingdings" pitchFamily="2" charset="2"/>
                        <a:buChar char="Ø"/>
                      </a:pPr>
                      <a:r>
                        <a:rPr lang="ru-RU" sz="1100" dirty="0" err="1">
                          <a:solidFill>
                            <a:schemeClr val="tx1"/>
                          </a:solidFill>
                          <a:latin typeface="+mn-lt"/>
                          <a:cs typeface="Times New Roman" pitchFamily="18" charset="0"/>
                        </a:rPr>
                        <a:t>кино-фото-фондо-документы</a:t>
                      </a:r>
                      <a:r>
                        <a:rPr lang="ru-RU" sz="1100" dirty="0">
                          <a:solidFill>
                            <a:schemeClr val="tx1"/>
                          </a:solidFill>
                          <a:latin typeface="+mn-lt"/>
                          <a:cs typeface="Times New Roman" pitchFamily="18" charset="0"/>
                        </a:rPr>
                        <a:t>, </a:t>
                      </a:r>
                    </a:p>
                    <a:p>
                      <a:pPr>
                        <a:buFont typeface="Wingdings" pitchFamily="2" charset="2"/>
                        <a:buChar char="Ø"/>
                      </a:pPr>
                      <a:r>
                        <a:rPr lang="ru-RU" sz="1100" dirty="0">
                          <a:solidFill>
                            <a:schemeClr val="tx1"/>
                          </a:solidFill>
                          <a:latin typeface="+mn-lt"/>
                          <a:cs typeface="Times New Roman" pitchFamily="18" charset="0"/>
                        </a:rPr>
                        <a:t>произведения искусства, не относящиеся к оригинальным, то есть копии. </a:t>
                      </a:r>
                    </a:p>
                    <a:p>
                      <a:endParaRPr lang="ru-RU" sz="1100" dirty="0">
                        <a:solidFill>
                          <a:schemeClr val="tx1"/>
                        </a:solidFill>
                        <a:latin typeface="+mn-lt"/>
                        <a:cs typeface="Times New Roman" pitchFamily="18" charset="0"/>
                      </a:endParaRPr>
                    </a:p>
                    <a:p>
                      <a:r>
                        <a:rPr lang="ru-RU" sz="1100" dirty="0">
                          <a:solidFill>
                            <a:schemeClr val="tx1"/>
                          </a:solidFill>
                          <a:latin typeface="+mn-lt"/>
                          <a:cs typeface="Times New Roman" pitchFamily="18" charset="0"/>
                        </a:rPr>
                        <a:t>Кроме того, по строке 14 отражается спортивное, охотничье оружие, огнестрельное оружие двойного назначения, а также капитальные вложения на улучшение земли и других объектов природопользования, выделяемые в строке 141, и стоимость расходов на приобретение прав собственности при покупке </a:t>
                      </a:r>
                      <a:r>
                        <a:rPr lang="ru-RU" sz="1100" dirty="0" err="1">
                          <a:solidFill>
                            <a:schemeClr val="tx1"/>
                          </a:solidFill>
                          <a:latin typeface="+mn-lt"/>
                          <a:cs typeface="Times New Roman" pitchFamily="18" charset="0"/>
                        </a:rPr>
                        <a:t>непроизведенных</a:t>
                      </a:r>
                      <a:r>
                        <a:rPr lang="ru-RU" sz="1100" dirty="0">
                          <a:solidFill>
                            <a:schemeClr val="tx1"/>
                          </a:solidFill>
                          <a:latin typeface="+mn-lt"/>
                          <a:cs typeface="Times New Roman" pitchFamily="18" charset="0"/>
                        </a:rPr>
                        <a:t> активов (поскольку осуществленные при этом расходы приравнены к произведенным активам), выделяемые в строке 142.</a:t>
                      </a:r>
                    </a:p>
                    <a:p>
                      <a:pPr algn="l"/>
                      <a:endParaRPr lang="ru-RU" sz="1100" dirty="0">
                        <a:solidFill>
                          <a:schemeClr val="tx1"/>
                        </a:solidFill>
                        <a:latin typeface="+mn-lt"/>
                        <a:cs typeface="Times New Roman" pitchFamily="18" charset="0"/>
                      </a:endParaRPr>
                    </a:p>
                  </a:txBody>
                  <a:tcPr marL="30759" marR="30759"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611560" y="555526"/>
          <a:ext cx="7992889" cy="4370946"/>
        </p:xfrm>
        <a:graphic>
          <a:graphicData uri="http://schemas.openxmlformats.org/drawingml/2006/table">
            <a:tbl>
              <a:tblPr/>
              <a:tblGrid>
                <a:gridCol w="3606100">
                  <a:extLst>
                    <a:ext uri="{9D8B030D-6E8A-4147-A177-3AD203B41FA5}">
                      <a16:colId xmlns="" xmlns:a16="http://schemas.microsoft.com/office/drawing/2014/main" val="20000"/>
                    </a:ext>
                  </a:extLst>
                </a:gridCol>
                <a:gridCol w="4386789">
                  <a:extLst>
                    <a:ext uri="{9D8B030D-6E8A-4147-A177-3AD203B41FA5}">
                      <a16:colId xmlns="" xmlns:a16="http://schemas.microsoft.com/office/drawing/2014/main" val="20001"/>
                    </a:ext>
                  </a:extLst>
                </a:gridCol>
              </a:tblGrid>
              <a:tr h="281856">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lnSpc>
                          <a:spcPct val="115000"/>
                        </a:lnSpc>
                        <a:spcAft>
                          <a:spcPts val="0"/>
                        </a:spcAft>
                      </a:pPr>
                      <a:r>
                        <a:rPr lang="ru-RU" sz="1200" b="1" dirty="0">
                          <a:latin typeface="+mn-lt"/>
                          <a:ea typeface="Calibri"/>
                          <a:cs typeface="Times New Roman" pitchFamily="18" charset="0"/>
                        </a:rPr>
                        <a:t>Ошибки</a:t>
                      </a:r>
                    </a:p>
                  </a:txBody>
                  <a:tcPr marL="30759" marR="30759"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970"/>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ctr">
                        <a:lnSpc>
                          <a:spcPct val="115000"/>
                        </a:lnSpc>
                        <a:spcAft>
                          <a:spcPts val="0"/>
                        </a:spcAft>
                      </a:pPr>
                      <a:r>
                        <a:rPr lang="ru-RU" sz="1200" b="1" dirty="0">
                          <a:latin typeface="+mn-lt"/>
                          <a:cs typeface="Times New Roman" pitchFamily="18" charset="0"/>
                        </a:rPr>
                        <a:t>Разъяснения</a:t>
                      </a:r>
                    </a:p>
                  </a:txBody>
                  <a:tcPr marL="30759" marR="30759"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00"/>
                  </a:ext>
                </a:extLst>
              </a:tr>
              <a:tr h="718276">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r>
                        <a:rPr lang="ru-RU" sz="1100" kern="1200" baseline="0" dirty="0">
                          <a:solidFill>
                            <a:schemeClr val="dk1"/>
                          </a:solidFill>
                          <a:latin typeface="+mn-lt"/>
                          <a:ea typeface="+mn-ea"/>
                          <a:cs typeface="Times New Roman" pitchFamily="18" charset="0"/>
                        </a:rPr>
                        <a:t>В графе 3 отражают основные фонды на начало года.</a:t>
                      </a:r>
                    </a:p>
                  </a:txBody>
                  <a:tcPr marL="30759" marR="30759"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FD7"/>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mn-lt"/>
                          <a:cs typeface="Times New Roman" pitchFamily="18" charset="0"/>
                        </a:rPr>
                        <a:t>В графе 3 отражаются данные об изменении полной учетной стоимости за счет доведения стоимости активов до справедливой и кадастровой стоимости в организациях государственного сектора и переоценке основных фондов - в прочих некоммерческих организациях.</a:t>
                      </a:r>
                    </a:p>
                  </a:txBody>
                  <a:tcPr marL="30759" marR="30759"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1"/>
                  </a:ext>
                </a:extLst>
              </a:tr>
              <a:tr h="1071570">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algn="just">
                        <a:lnSpc>
                          <a:spcPct val="100000"/>
                        </a:lnSpc>
                        <a:spcAft>
                          <a:spcPts val="0"/>
                        </a:spcAft>
                      </a:pPr>
                      <a:r>
                        <a:rPr lang="ru-RU" sz="1100" dirty="0">
                          <a:latin typeface="+mn-lt"/>
                          <a:ea typeface="Calibri"/>
                          <a:cs typeface="Times New Roman" pitchFamily="18" charset="0"/>
                        </a:rPr>
                        <a:t>В графе 6 отражают выбытие, а не ликвидацию основных</a:t>
                      </a:r>
                      <a:r>
                        <a:rPr lang="ru-RU" sz="1100" baseline="0" dirty="0">
                          <a:latin typeface="+mn-lt"/>
                          <a:ea typeface="Calibri"/>
                          <a:cs typeface="Times New Roman" pitchFamily="18" charset="0"/>
                        </a:rPr>
                        <a:t> фондов или основные фонды на которые 100% начислен износ, но фонды продолжают числиться на балансе организации. </a:t>
                      </a:r>
                      <a:endParaRPr lang="ru-RU" sz="1100" dirty="0">
                        <a:latin typeface="+mn-lt"/>
                        <a:ea typeface="Calibri"/>
                        <a:cs typeface="Times New Roman" pitchFamily="18" charset="0"/>
                      </a:endParaRPr>
                    </a:p>
                  </a:txBody>
                  <a:tcPr marL="30759" marR="30759"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FD7"/>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r>
                        <a:rPr lang="ru-RU" sz="1100" kern="1200" baseline="0" dirty="0">
                          <a:solidFill>
                            <a:schemeClr val="dk1"/>
                          </a:solidFill>
                          <a:latin typeface="+mn-lt"/>
                          <a:ea typeface="+mn-ea"/>
                          <a:cs typeface="Times New Roman" pitchFamily="18" charset="0"/>
                        </a:rPr>
                        <a:t>В гр. 6 отражается физическая ликвидация объекта (снос, разборка, пресс) и/или продажа с целью физической ликвидации. </a:t>
                      </a:r>
                    </a:p>
                    <a:p>
                      <a:r>
                        <a:rPr lang="ru-RU" sz="1100" kern="1200" baseline="0" dirty="0">
                          <a:solidFill>
                            <a:schemeClr val="dk1"/>
                          </a:solidFill>
                          <a:latin typeface="+mn-lt"/>
                          <a:ea typeface="+mn-ea"/>
                          <a:cs typeface="Times New Roman" pitchFamily="18" charset="0"/>
                        </a:rPr>
                        <a:t>Выбытие по прочим причинам (продажа, безвозмездная передача и т.д.) отражается в гр. 8. Объекты, достигшие 100% износ, отражаются в отчете до момента физической ликвидации или продажи с целью физической ликвидации.</a:t>
                      </a:r>
                    </a:p>
                  </a:txBody>
                  <a:tcPr marL="30759" marR="30759"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2"/>
                  </a:ext>
                </a:extLst>
              </a:tr>
              <a:tr h="714380">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r>
                        <a:rPr lang="ru-RU" sz="1100" kern="1200" baseline="0" dirty="0">
                          <a:solidFill>
                            <a:schemeClr val="dk1"/>
                          </a:solidFill>
                          <a:latin typeface="+mn-lt"/>
                          <a:ea typeface="+mn-ea"/>
                          <a:cs typeface="Times New Roman" pitchFamily="18" charset="0"/>
                        </a:rPr>
                        <a:t>В графе 11 отражают накопленный или переданный износ. 	</a:t>
                      </a:r>
                    </a:p>
                    <a:p>
                      <a:endParaRPr lang="ru-RU" sz="1100" dirty="0">
                        <a:latin typeface="+mn-lt"/>
                        <a:ea typeface="Calibri"/>
                        <a:cs typeface="Times New Roman" pitchFamily="18" charset="0"/>
                      </a:endParaRPr>
                    </a:p>
                  </a:txBody>
                  <a:tcPr marL="30759" marR="30759"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FD7"/>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r>
                        <a:rPr lang="ru-RU" sz="1100" dirty="0">
                          <a:solidFill>
                            <a:schemeClr val="tx1"/>
                          </a:solidFill>
                          <a:latin typeface="+mn-lt"/>
                          <a:ea typeface="Times New Roman" pitchFamily="18" charset="0"/>
                          <a:cs typeface="Times New Roman" pitchFamily="18" charset="0"/>
                        </a:rPr>
                        <a:t>В графе 11 отражаются данные об учетном износе, начисленном на основные фонды за период в течение отчетного года, когда эти основные фонды принадлежали отчитывающейся организации (в том числе и на основные фонды, выбывшие к концу года). </a:t>
                      </a:r>
                      <a:endParaRPr lang="ru-RU" sz="1100" kern="1200" baseline="0" dirty="0">
                        <a:solidFill>
                          <a:schemeClr val="dk1"/>
                        </a:solidFill>
                        <a:latin typeface="+mn-lt"/>
                        <a:ea typeface="+mn-ea"/>
                        <a:cs typeface="Times New Roman" pitchFamily="18" charset="0"/>
                      </a:endParaRPr>
                    </a:p>
                  </a:txBody>
                  <a:tcPr marL="30759" marR="30759"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3"/>
                  </a:ext>
                </a:extLst>
              </a:tr>
              <a:tr h="1214446">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r>
                        <a:rPr lang="ru-RU" sz="1100" dirty="0">
                          <a:latin typeface="+mn-lt"/>
                          <a:ea typeface="Calibri"/>
                          <a:cs typeface="Times New Roman" pitchFamily="18" charset="0"/>
                        </a:rPr>
                        <a:t>Не</a:t>
                      </a:r>
                      <a:r>
                        <a:rPr lang="ru-RU" sz="1100" baseline="0" dirty="0">
                          <a:latin typeface="+mn-lt"/>
                          <a:ea typeface="Calibri"/>
                          <a:cs typeface="Times New Roman" pitchFamily="18" charset="0"/>
                        </a:rPr>
                        <a:t> заполняют графу 13 при ликвидации основных фондов или отражают начисленный износ только за отчетный год.</a:t>
                      </a:r>
                      <a:endParaRPr lang="ru-RU" sz="1100" dirty="0">
                        <a:latin typeface="+mn-lt"/>
                        <a:ea typeface="Calibri"/>
                        <a:cs typeface="Times New Roman" pitchFamily="18" charset="0"/>
                      </a:endParaRPr>
                    </a:p>
                  </a:txBody>
                  <a:tcPr marL="30759" marR="30759"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FD7"/>
                    </a:solidFill>
                  </a:tcPr>
                </a:tc>
                <a:tc>
                  <a:txBody>
                    <a:bodyPr/>
                    <a:lstStyle>
                      <a:defPPr>
                        <a:defRPr lang="ru-RU"/>
                      </a:defPPr>
                      <a:lvl1pPr marL="0" algn="l" defTabSz="685766" rtl="0" eaLnBrk="1" latinLnBrk="0" hangingPunct="1">
                        <a:defRPr sz="1400" kern="1200">
                          <a:solidFill>
                            <a:schemeClr val="dk1"/>
                          </a:solidFill>
                          <a:latin typeface="Arial"/>
                        </a:defRPr>
                      </a:lvl1pPr>
                      <a:lvl2pPr marL="342884" algn="l" defTabSz="685766" rtl="0" eaLnBrk="1" latinLnBrk="0" hangingPunct="1">
                        <a:defRPr sz="1400" kern="1200">
                          <a:solidFill>
                            <a:schemeClr val="dk1"/>
                          </a:solidFill>
                          <a:latin typeface="Arial"/>
                        </a:defRPr>
                      </a:lvl2pPr>
                      <a:lvl3pPr marL="685766" algn="l" defTabSz="685766" rtl="0" eaLnBrk="1" latinLnBrk="0" hangingPunct="1">
                        <a:defRPr sz="1400" kern="1200">
                          <a:solidFill>
                            <a:schemeClr val="dk1"/>
                          </a:solidFill>
                          <a:latin typeface="Arial"/>
                        </a:defRPr>
                      </a:lvl3pPr>
                      <a:lvl4pPr marL="1028649" algn="l" defTabSz="685766" rtl="0" eaLnBrk="1" latinLnBrk="0" hangingPunct="1">
                        <a:defRPr sz="1400" kern="1200">
                          <a:solidFill>
                            <a:schemeClr val="dk1"/>
                          </a:solidFill>
                          <a:latin typeface="Arial"/>
                        </a:defRPr>
                      </a:lvl4pPr>
                      <a:lvl5pPr marL="1371532" algn="l" defTabSz="685766" rtl="0" eaLnBrk="1" latinLnBrk="0" hangingPunct="1">
                        <a:defRPr sz="1400" kern="1200">
                          <a:solidFill>
                            <a:schemeClr val="dk1"/>
                          </a:solidFill>
                          <a:latin typeface="Arial"/>
                        </a:defRPr>
                      </a:lvl5pPr>
                      <a:lvl6pPr marL="1714415" algn="l" defTabSz="685766" rtl="0" eaLnBrk="1" latinLnBrk="0" hangingPunct="1">
                        <a:defRPr sz="1400" kern="1200">
                          <a:solidFill>
                            <a:schemeClr val="dk1"/>
                          </a:solidFill>
                          <a:latin typeface="Arial"/>
                        </a:defRPr>
                      </a:lvl6pPr>
                      <a:lvl7pPr marL="2057297" algn="l" defTabSz="685766" rtl="0" eaLnBrk="1" latinLnBrk="0" hangingPunct="1">
                        <a:defRPr sz="1400" kern="1200">
                          <a:solidFill>
                            <a:schemeClr val="dk1"/>
                          </a:solidFill>
                          <a:latin typeface="Arial"/>
                        </a:defRPr>
                      </a:lvl7pPr>
                      <a:lvl8pPr marL="2400180" algn="l" defTabSz="685766" rtl="0" eaLnBrk="1" latinLnBrk="0" hangingPunct="1">
                        <a:defRPr sz="1400" kern="1200">
                          <a:solidFill>
                            <a:schemeClr val="dk1"/>
                          </a:solidFill>
                          <a:latin typeface="Arial"/>
                        </a:defRPr>
                      </a:lvl8pPr>
                      <a:lvl9pPr marL="2743064" algn="l" defTabSz="685766" rtl="0" eaLnBrk="1" latinLnBrk="0" hangingPunct="1">
                        <a:defRPr sz="1400" kern="1200">
                          <a:solidFill>
                            <a:schemeClr val="dk1"/>
                          </a:solidFill>
                          <a:latin typeface="Arial"/>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mn-lt"/>
                          <a:cs typeface="Times New Roman" pitchFamily="18" charset="0"/>
                        </a:rPr>
                        <a:t>В графе 13 отражаются данные об учетном износе (амортизации и отражаемом на </a:t>
                      </a:r>
                      <a:r>
                        <a:rPr lang="ru-RU" sz="1100" dirty="0" err="1">
                          <a:solidFill>
                            <a:schemeClr val="tx1"/>
                          </a:solidFill>
                          <a:latin typeface="+mn-lt"/>
                          <a:cs typeface="Times New Roman" pitchFamily="18" charset="0"/>
                        </a:rPr>
                        <a:t>забалансовых</a:t>
                      </a:r>
                      <a:r>
                        <a:rPr lang="ru-RU" sz="1100" dirty="0">
                          <a:solidFill>
                            <a:schemeClr val="tx1"/>
                          </a:solidFill>
                          <a:latin typeface="+mn-lt"/>
                          <a:cs typeface="Times New Roman" pitchFamily="18" charset="0"/>
                        </a:rPr>
                        <a:t> счетах износе) объектов основных фондов, ликвидированных отчитывающейся организацией в течение года (учтенных в графе 6 по полной учетной стоимости), накопленном за все время их предшествовавшей эксплуатации. Если износ по ликвидированным основным фондам составил менее 75% необходимо дать пояснение.</a:t>
                      </a:r>
                    </a:p>
                  </a:txBody>
                  <a:tcPr marL="30759" marR="30759"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CDD65A-503E-8E12-3243-017CD23FCDB5}"/>
              </a:ext>
            </a:extLst>
          </p:cNvPr>
          <p:cNvSpPr>
            <a:spLocks noGrp="1"/>
          </p:cNvSpPr>
          <p:nvPr>
            <p:ph type="title"/>
          </p:nvPr>
        </p:nvSpPr>
        <p:spPr/>
        <p:txBody>
          <a:bodyPr/>
          <a:lstStyle/>
          <a:p>
            <a:r>
              <a:rPr lang="ru-RU" dirty="0"/>
              <a:t>1</a:t>
            </a:r>
          </a:p>
        </p:txBody>
      </p:sp>
      <p:sp>
        <p:nvSpPr>
          <p:cNvPr id="3" name="Текст 2">
            <a:extLst>
              <a:ext uri="{FF2B5EF4-FFF2-40B4-BE49-F238E27FC236}">
                <a16:creationId xmlns="" xmlns:a16="http://schemas.microsoft.com/office/drawing/2014/main" id="{6987C252-1EB7-AEF1-21BA-C0D8A64F17C0}"/>
              </a:ext>
            </a:extLst>
          </p:cNvPr>
          <p:cNvSpPr>
            <a:spLocks noGrp="1"/>
          </p:cNvSpPr>
          <p:nvPr>
            <p:ph type="body" idx="1"/>
          </p:nvPr>
        </p:nvSpPr>
        <p:spPr/>
        <p:txBody>
          <a:bodyPr>
            <a:noAutofit/>
          </a:bodyPr>
          <a:lstStyle/>
          <a:p>
            <a:r>
              <a:rPr lang="ru-RU" sz="2400" dirty="0">
                <a:solidFill>
                  <a:schemeClr val="tx1"/>
                </a:solidFill>
                <a:latin typeface="+mj-lt"/>
                <a:cs typeface="Times New Roman" pitchFamily="18" charset="0"/>
              </a:rPr>
              <a:t>Порядок предоставления формы № 11</a:t>
            </a:r>
          </a:p>
        </p:txBody>
      </p:sp>
    </p:spTree>
    <p:extLst>
      <p:ext uri="{BB962C8B-B14F-4D97-AF65-F5344CB8AC3E}">
        <p14:creationId xmlns="" xmlns:p14="http://schemas.microsoft.com/office/powerpoint/2010/main" val="2393483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22"/>
          <p:cNvSpPr>
            <a:spLocks noGrp="1"/>
          </p:cNvSpPr>
          <p:nvPr>
            <p:ph type="body" sz="quarter" idx="4294967295"/>
          </p:nvPr>
        </p:nvSpPr>
        <p:spPr>
          <a:xfrm>
            <a:off x="357158" y="357172"/>
            <a:ext cx="6009018" cy="357190"/>
          </a:xfrm>
          <a:prstGeom prst="rect">
            <a:avLst/>
          </a:prstGeom>
        </p:spPr>
        <p:txBody>
          <a:bodyPr/>
          <a:lstStyle/>
          <a:p>
            <a:pPr>
              <a:buNone/>
            </a:pPr>
            <a:r>
              <a:rPr lang="ru-RU" sz="1600" b="1" dirty="0" smtClean="0">
                <a:solidFill>
                  <a:srgbClr val="334286"/>
                </a:solidFill>
                <a:latin typeface="+mj-lt"/>
                <a:cs typeface="Times New Roman" pitchFamily="18" charset="0"/>
              </a:rPr>
              <a:t>ОПИСАНИЕ КОНТРОЛЕЙ</a:t>
            </a:r>
            <a:endParaRPr lang="ru-RU" sz="1600" b="1" dirty="0">
              <a:solidFill>
                <a:srgbClr val="334286"/>
              </a:solidFill>
              <a:latin typeface="+mj-lt"/>
              <a:cs typeface="Times New Roman" pitchFamily="18" charset="0"/>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64301485"/>
              </p:ext>
            </p:extLst>
          </p:nvPr>
        </p:nvGraphicFramePr>
        <p:xfrm>
          <a:off x="357158" y="785800"/>
          <a:ext cx="8358246" cy="4053864"/>
        </p:xfrm>
        <a:graphic>
          <a:graphicData uri="http://schemas.openxmlformats.org/drawingml/2006/table">
            <a:tbl>
              <a:tblPr firstRow="1" bandRow="1"/>
              <a:tblGrid>
                <a:gridCol w="4325759">
                  <a:extLst>
                    <a:ext uri="{9D8B030D-6E8A-4147-A177-3AD203B41FA5}">
                      <a16:colId xmlns="" xmlns:a16="http://schemas.microsoft.com/office/drawing/2014/main" val="20000"/>
                    </a:ext>
                  </a:extLst>
                </a:gridCol>
                <a:gridCol w="4032487">
                  <a:extLst>
                    <a:ext uri="{9D8B030D-6E8A-4147-A177-3AD203B41FA5}">
                      <a16:colId xmlns="" xmlns:a16="http://schemas.microsoft.com/office/drawing/2014/main" val="20001"/>
                    </a:ext>
                  </a:extLst>
                </a:gridCol>
              </a:tblGrid>
              <a:tr h="196911">
                <a:tc>
                  <a:txBody>
                    <a:bodyPr/>
                    <a:lstStyle>
                      <a:defPPr>
                        <a:defRPr lang="ru-RU"/>
                      </a:defPPr>
                      <a:lvl1pPr marL="0" algn="l" defTabSz="685766" rtl="0" eaLnBrk="1" latinLnBrk="0" hangingPunct="1">
                        <a:defRPr sz="1400" b="1" kern="1200">
                          <a:solidFill>
                            <a:schemeClr val="lt1"/>
                          </a:solidFill>
                          <a:latin typeface="Arial"/>
                        </a:defRPr>
                      </a:lvl1pPr>
                      <a:lvl2pPr marL="342884" algn="l" defTabSz="685766" rtl="0" eaLnBrk="1" latinLnBrk="0" hangingPunct="1">
                        <a:defRPr sz="1400" b="1" kern="1200">
                          <a:solidFill>
                            <a:schemeClr val="lt1"/>
                          </a:solidFill>
                          <a:latin typeface="Arial"/>
                        </a:defRPr>
                      </a:lvl2pPr>
                      <a:lvl3pPr marL="685766" algn="l" defTabSz="685766" rtl="0" eaLnBrk="1" latinLnBrk="0" hangingPunct="1">
                        <a:defRPr sz="1400" b="1" kern="1200">
                          <a:solidFill>
                            <a:schemeClr val="lt1"/>
                          </a:solidFill>
                          <a:latin typeface="Arial"/>
                        </a:defRPr>
                      </a:lvl3pPr>
                      <a:lvl4pPr marL="1028649" algn="l" defTabSz="685766" rtl="0" eaLnBrk="1" latinLnBrk="0" hangingPunct="1">
                        <a:defRPr sz="1400" b="1" kern="1200">
                          <a:solidFill>
                            <a:schemeClr val="lt1"/>
                          </a:solidFill>
                          <a:latin typeface="Arial"/>
                        </a:defRPr>
                      </a:lvl4pPr>
                      <a:lvl5pPr marL="1371532" algn="l" defTabSz="685766" rtl="0" eaLnBrk="1" latinLnBrk="0" hangingPunct="1">
                        <a:defRPr sz="1400" b="1" kern="1200">
                          <a:solidFill>
                            <a:schemeClr val="lt1"/>
                          </a:solidFill>
                          <a:latin typeface="Arial"/>
                        </a:defRPr>
                      </a:lvl5pPr>
                      <a:lvl6pPr marL="1714415" algn="l" defTabSz="685766" rtl="0" eaLnBrk="1" latinLnBrk="0" hangingPunct="1">
                        <a:defRPr sz="1400" b="1" kern="1200">
                          <a:solidFill>
                            <a:schemeClr val="lt1"/>
                          </a:solidFill>
                          <a:latin typeface="Arial"/>
                        </a:defRPr>
                      </a:lvl6pPr>
                      <a:lvl7pPr marL="2057297" algn="l" defTabSz="685766" rtl="0" eaLnBrk="1" latinLnBrk="0" hangingPunct="1">
                        <a:defRPr sz="1400" b="1" kern="1200">
                          <a:solidFill>
                            <a:schemeClr val="lt1"/>
                          </a:solidFill>
                          <a:latin typeface="Arial"/>
                        </a:defRPr>
                      </a:lvl7pPr>
                      <a:lvl8pPr marL="2400180" algn="l" defTabSz="685766" rtl="0" eaLnBrk="1" latinLnBrk="0" hangingPunct="1">
                        <a:defRPr sz="1400" b="1" kern="1200">
                          <a:solidFill>
                            <a:schemeClr val="lt1"/>
                          </a:solidFill>
                          <a:latin typeface="Arial"/>
                        </a:defRPr>
                      </a:lvl8pPr>
                      <a:lvl9pPr marL="2743064" algn="l" defTabSz="685766" rtl="0" eaLnBrk="1" latinLnBrk="0" hangingPunct="1">
                        <a:defRPr sz="1400" b="1" kern="1200">
                          <a:solidFill>
                            <a:schemeClr val="lt1"/>
                          </a:solidFill>
                          <a:latin typeface="Arial"/>
                        </a:defRPr>
                      </a:lvl9pPr>
                    </a:lstStyle>
                    <a:p>
                      <a:pPr algn="ctr"/>
                      <a:r>
                        <a:rPr lang="ru-RU" sz="1400" b="1" dirty="0">
                          <a:solidFill>
                            <a:schemeClr val="tx1"/>
                          </a:solidFill>
                          <a:latin typeface="+mn-lt"/>
                          <a:cs typeface="Times New Roman" pitchFamily="18" charset="0"/>
                        </a:rPr>
                        <a:t>Контроль</a:t>
                      </a:r>
                    </a:p>
                  </a:txBody>
                  <a:tcPr marL="91449" marR="91449" marT="45726" marB="4572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DBBFC"/>
                    </a:solidFill>
                  </a:tcPr>
                </a:tc>
                <a:tc>
                  <a:txBody>
                    <a:bodyPr/>
                    <a:lstStyle>
                      <a:defPPr>
                        <a:defRPr lang="ru-RU"/>
                      </a:defPPr>
                      <a:lvl1pPr marL="0" algn="l" defTabSz="685766" rtl="0" eaLnBrk="1" latinLnBrk="0" hangingPunct="1">
                        <a:defRPr sz="1400" b="1" kern="1200">
                          <a:solidFill>
                            <a:schemeClr val="lt1"/>
                          </a:solidFill>
                          <a:latin typeface="Arial"/>
                        </a:defRPr>
                      </a:lvl1pPr>
                      <a:lvl2pPr marL="342884" algn="l" defTabSz="685766" rtl="0" eaLnBrk="1" latinLnBrk="0" hangingPunct="1">
                        <a:defRPr sz="1400" b="1" kern="1200">
                          <a:solidFill>
                            <a:schemeClr val="lt1"/>
                          </a:solidFill>
                          <a:latin typeface="Arial"/>
                        </a:defRPr>
                      </a:lvl2pPr>
                      <a:lvl3pPr marL="685766" algn="l" defTabSz="685766" rtl="0" eaLnBrk="1" latinLnBrk="0" hangingPunct="1">
                        <a:defRPr sz="1400" b="1" kern="1200">
                          <a:solidFill>
                            <a:schemeClr val="lt1"/>
                          </a:solidFill>
                          <a:latin typeface="Arial"/>
                        </a:defRPr>
                      </a:lvl3pPr>
                      <a:lvl4pPr marL="1028649" algn="l" defTabSz="685766" rtl="0" eaLnBrk="1" latinLnBrk="0" hangingPunct="1">
                        <a:defRPr sz="1400" b="1" kern="1200">
                          <a:solidFill>
                            <a:schemeClr val="lt1"/>
                          </a:solidFill>
                          <a:latin typeface="Arial"/>
                        </a:defRPr>
                      </a:lvl4pPr>
                      <a:lvl5pPr marL="1371532" algn="l" defTabSz="685766" rtl="0" eaLnBrk="1" latinLnBrk="0" hangingPunct="1">
                        <a:defRPr sz="1400" b="1" kern="1200">
                          <a:solidFill>
                            <a:schemeClr val="lt1"/>
                          </a:solidFill>
                          <a:latin typeface="Arial"/>
                        </a:defRPr>
                      </a:lvl5pPr>
                      <a:lvl6pPr marL="1714415" algn="l" defTabSz="685766" rtl="0" eaLnBrk="1" latinLnBrk="0" hangingPunct="1">
                        <a:defRPr sz="1400" b="1" kern="1200">
                          <a:solidFill>
                            <a:schemeClr val="lt1"/>
                          </a:solidFill>
                          <a:latin typeface="Arial"/>
                        </a:defRPr>
                      </a:lvl6pPr>
                      <a:lvl7pPr marL="2057297" algn="l" defTabSz="685766" rtl="0" eaLnBrk="1" latinLnBrk="0" hangingPunct="1">
                        <a:defRPr sz="1400" b="1" kern="1200">
                          <a:solidFill>
                            <a:schemeClr val="lt1"/>
                          </a:solidFill>
                          <a:latin typeface="Arial"/>
                        </a:defRPr>
                      </a:lvl7pPr>
                      <a:lvl8pPr marL="2400180" algn="l" defTabSz="685766" rtl="0" eaLnBrk="1" latinLnBrk="0" hangingPunct="1">
                        <a:defRPr sz="1400" b="1" kern="1200">
                          <a:solidFill>
                            <a:schemeClr val="lt1"/>
                          </a:solidFill>
                          <a:latin typeface="Arial"/>
                        </a:defRPr>
                      </a:lvl8pPr>
                      <a:lvl9pPr marL="2743064" algn="l" defTabSz="685766" rtl="0" eaLnBrk="1" latinLnBrk="0" hangingPunct="1">
                        <a:defRPr sz="1400" b="1" kern="1200">
                          <a:solidFill>
                            <a:schemeClr val="lt1"/>
                          </a:solidFill>
                          <a:latin typeface="Arial"/>
                        </a:defRPr>
                      </a:lvl9pPr>
                    </a:lstStyle>
                    <a:p>
                      <a:pPr algn="ctr"/>
                      <a:r>
                        <a:rPr lang="ru-RU" sz="1400" b="1" dirty="0">
                          <a:solidFill>
                            <a:schemeClr val="tx1"/>
                          </a:solidFill>
                          <a:latin typeface="+mn-lt"/>
                          <a:cs typeface="Times New Roman" pitchFamily="18" charset="0"/>
                        </a:rPr>
                        <a:t>Описание контроля</a:t>
                      </a:r>
                    </a:p>
                  </a:txBody>
                  <a:tcPr marL="91449" marR="91449" marT="45726" marB="4572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00"/>
                  </a:ext>
                </a:extLst>
              </a:tr>
              <a:tr h="2716737">
                <a:tc>
                  <a:txBody>
                    <a:bodyPr/>
                    <a:lstStyle>
                      <a:defPPr>
                        <a:defRPr lang="ru-RU"/>
                      </a:defPPr>
                      <a:lvl1pPr marL="0" algn="l" defTabSz="685766" rtl="0" eaLnBrk="1" latinLnBrk="0" hangingPunct="1">
                        <a:defRPr sz="1400" kern="1200">
                          <a:solidFill>
                            <a:schemeClr val="lt1"/>
                          </a:solidFill>
                          <a:latin typeface="Arial"/>
                        </a:defRPr>
                      </a:lvl1pPr>
                      <a:lvl2pPr marL="342884" algn="l" defTabSz="685766" rtl="0" eaLnBrk="1" latinLnBrk="0" hangingPunct="1">
                        <a:defRPr sz="1400" kern="1200">
                          <a:solidFill>
                            <a:schemeClr val="lt1"/>
                          </a:solidFill>
                          <a:latin typeface="Arial"/>
                        </a:defRPr>
                      </a:lvl2pPr>
                      <a:lvl3pPr marL="685766" algn="l" defTabSz="685766" rtl="0" eaLnBrk="1" latinLnBrk="0" hangingPunct="1">
                        <a:defRPr sz="1400" kern="1200">
                          <a:solidFill>
                            <a:schemeClr val="lt1"/>
                          </a:solidFill>
                          <a:latin typeface="Arial"/>
                        </a:defRPr>
                      </a:lvl3pPr>
                      <a:lvl4pPr marL="1028649" algn="l" defTabSz="685766" rtl="0" eaLnBrk="1" latinLnBrk="0" hangingPunct="1">
                        <a:defRPr sz="1400" kern="1200">
                          <a:solidFill>
                            <a:schemeClr val="lt1"/>
                          </a:solidFill>
                          <a:latin typeface="Arial"/>
                        </a:defRPr>
                      </a:lvl4pPr>
                      <a:lvl5pPr marL="1371532" algn="l" defTabSz="685766" rtl="0" eaLnBrk="1" latinLnBrk="0" hangingPunct="1">
                        <a:defRPr sz="1400" kern="1200">
                          <a:solidFill>
                            <a:schemeClr val="lt1"/>
                          </a:solidFill>
                          <a:latin typeface="Arial"/>
                        </a:defRPr>
                      </a:lvl5pPr>
                      <a:lvl6pPr marL="1714415" algn="l" defTabSz="685766" rtl="0" eaLnBrk="1" latinLnBrk="0" hangingPunct="1">
                        <a:defRPr sz="1400" kern="1200">
                          <a:solidFill>
                            <a:schemeClr val="lt1"/>
                          </a:solidFill>
                          <a:latin typeface="Arial"/>
                        </a:defRPr>
                      </a:lvl6pPr>
                      <a:lvl7pPr marL="2057297" algn="l" defTabSz="685766" rtl="0" eaLnBrk="1" latinLnBrk="0" hangingPunct="1">
                        <a:defRPr sz="1400" kern="1200">
                          <a:solidFill>
                            <a:schemeClr val="lt1"/>
                          </a:solidFill>
                          <a:latin typeface="Arial"/>
                        </a:defRPr>
                      </a:lvl7pPr>
                      <a:lvl8pPr marL="2400180" algn="l" defTabSz="685766" rtl="0" eaLnBrk="1" latinLnBrk="0" hangingPunct="1">
                        <a:defRPr sz="1400" kern="1200">
                          <a:solidFill>
                            <a:schemeClr val="lt1"/>
                          </a:solidFill>
                          <a:latin typeface="Arial"/>
                        </a:defRPr>
                      </a:lvl8pPr>
                      <a:lvl9pPr marL="2743064" algn="l" defTabSz="685766" rtl="0" eaLnBrk="1" latinLnBrk="0" hangingPunct="1">
                        <a:defRPr sz="1400" kern="1200">
                          <a:solidFill>
                            <a:schemeClr val="lt1"/>
                          </a:solidFill>
                          <a:latin typeface="Arial"/>
                        </a:defRPr>
                      </a:lvl9pPr>
                    </a:lstStyle>
                    <a:p>
                      <a:pPr marL="285750" indent="-285750">
                        <a:buFont typeface="Wingdings" pitchFamily="2" charset="2"/>
                        <a:buChar char="ü"/>
                      </a:pPr>
                      <a:r>
                        <a:rPr lang="ru-RU" sz="1200" b="0" kern="1200" dirty="0">
                          <a:solidFill>
                            <a:schemeClr val="tx1"/>
                          </a:solidFill>
                          <a:latin typeface="+mn-lt"/>
                          <a:ea typeface="+mn-ea"/>
                          <a:cs typeface="Times New Roman" pitchFamily="18" charset="0"/>
                        </a:rPr>
                        <a:t>(гр.4+гр.5) / (гр.9-гр.3) по стр.01-14</a:t>
                      </a:r>
                    </a:p>
                    <a:p>
                      <a:pPr marL="285750" indent="-285750">
                        <a:buFont typeface="Wingdings" pitchFamily="2" charset="2"/>
                        <a:buNone/>
                      </a:pPr>
                      <a:endParaRPr lang="ru-RU" sz="1200" b="0" kern="1200" dirty="0">
                        <a:solidFill>
                          <a:schemeClr val="tx1"/>
                        </a:solidFill>
                        <a:latin typeface="+mn-lt"/>
                        <a:ea typeface="+mn-ea"/>
                        <a:cs typeface="Times New Roman" pitchFamily="18" charset="0"/>
                      </a:endParaRPr>
                    </a:p>
                    <a:p>
                      <a:pPr marL="285750" indent="-285750">
                        <a:buFont typeface="Wingdings" pitchFamily="2" charset="2"/>
                        <a:buChar char="ü"/>
                      </a:pPr>
                      <a:r>
                        <a:rPr lang="ru-RU" sz="1200" b="0" kern="1200" dirty="0">
                          <a:solidFill>
                            <a:schemeClr val="tx1"/>
                          </a:solidFill>
                          <a:latin typeface="+mn-lt"/>
                          <a:ea typeface="+mn-ea"/>
                          <a:cs typeface="Times New Roman" pitchFamily="18" charset="0"/>
                        </a:rPr>
                        <a:t> (гр.6+гр.8) / (гр.9-гр.3-гр.4-гр.5+гр.6+гр.8)  по стр.01-14 </a:t>
                      </a:r>
                    </a:p>
                    <a:p>
                      <a:pPr marL="285750" indent="-285750">
                        <a:buFont typeface="Wingdings" pitchFamily="2" charset="2"/>
                        <a:buNone/>
                      </a:pPr>
                      <a:endParaRPr lang="ru-RU" sz="1200" b="0" kern="1200" dirty="0">
                        <a:solidFill>
                          <a:schemeClr val="tx1"/>
                        </a:solidFill>
                        <a:latin typeface="+mn-lt"/>
                        <a:ea typeface="+mn-ea"/>
                        <a:cs typeface="Times New Roman" pitchFamily="18" charset="0"/>
                      </a:endParaRPr>
                    </a:p>
                    <a:p>
                      <a:pPr marL="285750" indent="-285750">
                        <a:buFont typeface="Wingdings" pitchFamily="2" charset="2"/>
                        <a:buChar char="ü"/>
                      </a:pPr>
                      <a:r>
                        <a:rPr lang="ru-RU" sz="1200" b="0" kern="1200" dirty="0">
                          <a:solidFill>
                            <a:schemeClr val="tx1"/>
                          </a:solidFill>
                          <a:latin typeface="+mn-lt"/>
                          <a:ea typeface="+mn-ea"/>
                          <a:cs typeface="Times New Roman" pitchFamily="18" charset="0"/>
                        </a:rPr>
                        <a:t>гр.4 / (гр.9 – гр.3) по стр.01-14 </a:t>
                      </a:r>
                    </a:p>
                    <a:p>
                      <a:pPr marL="285750" indent="-285750">
                        <a:buFont typeface="Wingdings" pitchFamily="2" charset="2"/>
                        <a:buChar char="ü"/>
                      </a:pPr>
                      <a:endParaRPr lang="ru-RU" sz="1200" b="0" kern="1200" dirty="0">
                        <a:solidFill>
                          <a:schemeClr val="tx1"/>
                        </a:solidFill>
                        <a:latin typeface="+mn-lt"/>
                        <a:ea typeface="+mn-ea"/>
                        <a:cs typeface="Times New Roman" pitchFamily="18" charset="0"/>
                      </a:endParaRPr>
                    </a:p>
                    <a:p>
                      <a:pPr marL="285750" indent="-285750">
                        <a:buFont typeface="Wingdings" pitchFamily="2" charset="2"/>
                        <a:buChar char="ü"/>
                      </a:pPr>
                      <a:r>
                        <a:rPr lang="ru-RU" sz="1200" b="0" kern="1200" dirty="0">
                          <a:solidFill>
                            <a:schemeClr val="tx1"/>
                          </a:solidFill>
                          <a:latin typeface="+mn-lt"/>
                          <a:ea typeface="+mn-ea"/>
                          <a:cs typeface="Times New Roman" pitchFamily="18" charset="0"/>
                        </a:rPr>
                        <a:t>гр.6 / (гр.9-гр.4-гр.5+гр.6+гр.8-гр.3) по стр.01-14</a:t>
                      </a:r>
                      <a:endParaRPr lang="en-US" sz="1200" b="0" kern="1200" dirty="0">
                        <a:solidFill>
                          <a:schemeClr val="tx1"/>
                        </a:solidFill>
                        <a:latin typeface="+mn-lt"/>
                        <a:ea typeface="+mn-ea"/>
                        <a:cs typeface="Times New Roman" pitchFamily="18" charset="0"/>
                      </a:endParaRPr>
                    </a:p>
                    <a:p>
                      <a:pPr marL="285750" indent="-285750">
                        <a:buFont typeface="Wingdings" pitchFamily="2" charset="2"/>
                        <a:buNone/>
                      </a:pPr>
                      <a:r>
                        <a:rPr lang="ru-RU" sz="1200" b="0" kern="1200" dirty="0">
                          <a:solidFill>
                            <a:schemeClr val="tx1"/>
                          </a:solidFill>
                          <a:latin typeface="+mn-lt"/>
                          <a:ea typeface="+mn-ea"/>
                          <a:cs typeface="Times New Roman" pitchFamily="18" charset="0"/>
                        </a:rPr>
                        <a:t> </a:t>
                      </a:r>
                    </a:p>
                    <a:p>
                      <a:pPr marL="285750" indent="-285750">
                        <a:buFont typeface="Wingdings" pitchFamily="2" charset="2"/>
                        <a:buChar char="ü"/>
                      </a:pPr>
                      <a:r>
                        <a:rPr lang="ru-RU" sz="1200" b="0" kern="1200" dirty="0">
                          <a:solidFill>
                            <a:schemeClr val="tx1"/>
                          </a:solidFill>
                          <a:latin typeface="+mn-lt"/>
                          <a:ea typeface="+mn-ea"/>
                          <a:cs typeface="Times New Roman" pitchFamily="18" charset="0"/>
                        </a:rPr>
                        <a:t>гр.13/гр.6 по стр.01-14 </a:t>
                      </a:r>
                    </a:p>
                    <a:p>
                      <a:pPr marL="285750" indent="-285750">
                        <a:buFont typeface="Wingdings" pitchFamily="2" charset="2"/>
                        <a:buNone/>
                      </a:pPr>
                      <a:endParaRPr lang="ru-RU" sz="1200" b="0" kern="1200" dirty="0">
                        <a:solidFill>
                          <a:schemeClr val="tx1"/>
                        </a:solidFill>
                        <a:latin typeface="+mn-lt"/>
                        <a:ea typeface="+mn-ea"/>
                        <a:cs typeface="Times New Roman" pitchFamily="18" charset="0"/>
                      </a:endParaRPr>
                    </a:p>
                    <a:p>
                      <a:pPr marL="285750" indent="-285750">
                        <a:buFont typeface="Wingdings" pitchFamily="2" charset="2"/>
                        <a:buChar char="ü"/>
                      </a:pPr>
                      <a:r>
                        <a:rPr lang="ru-RU" sz="1200" b="0" kern="1200" dirty="0">
                          <a:solidFill>
                            <a:schemeClr val="tx1"/>
                          </a:solidFill>
                          <a:latin typeface="+mn-lt"/>
                          <a:ea typeface="+mn-ea"/>
                          <a:cs typeface="Times New Roman" pitchFamily="18" charset="0"/>
                        </a:rPr>
                        <a:t>(гр.9-гр.10) / гр.9 по стр.01-14 </a:t>
                      </a:r>
                    </a:p>
                    <a:p>
                      <a:pPr marL="285750" indent="-285750">
                        <a:buFont typeface="Wingdings" pitchFamily="2" charset="2"/>
                        <a:buChar char="ü"/>
                      </a:pPr>
                      <a:endParaRPr lang="ru-RU" sz="1200" b="0" kern="1200" dirty="0">
                        <a:solidFill>
                          <a:schemeClr val="tx1"/>
                        </a:solidFill>
                        <a:latin typeface="+mn-lt"/>
                        <a:ea typeface="+mn-ea"/>
                        <a:cs typeface="Times New Roman" pitchFamily="18" charset="0"/>
                      </a:endParaRPr>
                    </a:p>
                    <a:p>
                      <a:pPr marL="285750" indent="-285750">
                        <a:buFont typeface="Wingdings" pitchFamily="2" charset="2"/>
                        <a:buChar char="ü"/>
                      </a:pPr>
                      <a:r>
                        <a:rPr lang="ru-RU" sz="1200" b="0" kern="1200" dirty="0">
                          <a:solidFill>
                            <a:schemeClr val="tx1"/>
                          </a:solidFill>
                          <a:latin typeface="+mn-lt"/>
                          <a:ea typeface="+mn-ea"/>
                          <a:cs typeface="Times New Roman" pitchFamily="18" charset="0"/>
                        </a:rPr>
                        <a:t>(гр.9-гр.3) / (гр.9-гр.4-гр.5+гр.6+гр.8-гр.3) по стр.01-14 </a:t>
                      </a:r>
                      <a:endParaRPr lang="en-US" sz="1200" b="0" kern="1200" dirty="0">
                        <a:solidFill>
                          <a:schemeClr val="tx1"/>
                        </a:solidFill>
                        <a:latin typeface="+mn-lt"/>
                        <a:ea typeface="+mn-ea"/>
                        <a:cs typeface="Times New Roman" pitchFamily="18" charset="0"/>
                      </a:endParaRPr>
                    </a:p>
                    <a:p>
                      <a:pPr marL="285750" indent="-285750">
                        <a:buFont typeface="Wingdings" pitchFamily="2" charset="2"/>
                        <a:buNone/>
                      </a:pPr>
                      <a:endParaRPr lang="ru-RU" sz="1200" b="0" kern="1200" dirty="0">
                        <a:solidFill>
                          <a:schemeClr val="tx1"/>
                        </a:solidFill>
                        <a:latin typeface="+mn-lt"/>
                        <a:ea typeface="+mn-ea"/>
                        <a:cs typeface="Times New Roman" pitchFamily="18" charset="0"/>
                      </a:endParaRPr>
                    </a:p>
                    <a:p>
                      <a:pPr marL="285750" indent="-285750">
                        <a:buFont typeface="Wingdings" pitchFamily="2" charset="2"/>
                        <a:buChar char="ü"/>
                      </a:pPr>
                      <a:r>
                        <a:rPr lang="ru-RU" sz="1200" b="0" dirty="0">
                          <a:solidFill>
                            <a:schemeClr val="tx1"/>
                          </a:solidFill>
                          <a:latin typeface="+mn-lt"/>
                          <a:cs typeface="Times New Roman" pitchFamily="18" charset="0"/>
                        </a:rPr>
                        <a:t>стр.01 (гр.9-гр.4-гр.5-гр.3)&lt;=стр.24&lt;= стр.01 (гр.9+гр.6+гр.8), если гр.3 по стр.01 &gt;=0</a:t>
                      </a:r>
                    </a:p>
                    <a:p>
                      <a:pPr marL="285750" indent="-285750">
                        <a:buFont typeface="Wingdings" pitchFamily="2" charset="2"/>
                        <a:buChar char="ü"/>
                      </a:pPr>
                      <a:endParaRPr lang="ru-RU" sz="1200" b="0" dirty="0">
                        <a:solidFill>
                          <a:schemeClr val="tx1"/>
                        </a:solidFill>
                        <a:latin typeface="+mn-lt"/>
                        <a:cs typeface="Times New Roman" pitchFamily="18" charset="0"/>
                      </a:endParaRPr>
                    </a:p>
                    <a:p>
                      <a:pPr marL="285750" indent="-285750">
                        <a:buFont typeface="Wingdings" pitchFamily="2" charset="2"/>
                        <a:buChar char="ü"/>
                      </a:pPr>
                      <a:r>
                        <a:rPr lang="ru-RU" sz="1200" b="0" dirty="0">
                          <a:solidFill>
                            <a:schemeClr val="tx1"/>
                          </a:solidFill>
                          <a:latin typeface="+mn-lt"/>
                          <a:cs typeface="Times New Roman" pitchFamily="18" charset="0"/>
                        </a:rPr>
                        <a:t>стр.01 гр.11 / стр.24 &lt;= 0,25</a:t>
                      </a:r>
                    </a:p>
                    <a:p>
                      <a:pPr marL="285750" indent="-285750">
                        <a:buFont typeface="Wingdings" pitchFamily="2" charset="2"/>
                        <a:buNone/>
                      </a:pPr>
                      <a:r>
                        <a:rPr lang="ru-RU" sz="1200" b="0" dirty="0">
                          <a:solidFill>
                            <a:schemeClr val="tx1"/>
                          </a:solidFill>
                          <a:latin typeface="+mn-lt"/>
                          <a:cs typeface="Times New Roman" pitchFamily="18" charset="0"/>
                        </a:rPr>
                        <a:t>       стр.01 гр.11/(гр9-гр.3) &lt;= 0,35  и далее по строкам</a:t>
                      </a:r>
                    </a:p>
                  </a:txBody>
                  <a:tcPr marL="91449" marR="91449" marT="45726" marB="4572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FE8FF"/>
                    </a:solidFill>
                  </a:tcPr>
                </a:tc>
                <a:tc>
                  <a:txBody>
                    <a:bodyPr/>
                    <a:lstStyle>
                      <a:defPPr>
                        <a:defRPr lang="ru-RU"/>
                      </a:defPPr>
                      <a:lvl1pPr marL="0" algn="l" defTabSz="685766" rtl="0" eaLnBrk="1" latinLnBrk="0" hangingPunct="1">
                        <a:defRPr sz="1400" kern="1200">
                          <a:solidFill>
                            <a:schemeClr val="lt1"/>
                          </a:solidFill>
                          <a:latin typeface="Arial"/>
                        </a:defRPr>
                      </a:lvl1pPr>
                      <a:lvl2pPr marL="342884" algn="l" defTabSz="685766" rtl="0" eaLnBrk="1" latinLnBrk="0" hangingPunct="1">
                        <a:defRPr sz="1400" kern="1200">
                          <a:solidFill>
                            <a:schemeClr val="lt1"/>
                          </a:solidFill>
                          <a:latin typeface="Arial"/>
                        </a:defRPr>
                      </a:lvl2pPr>
                      <a:lvl3pPr marL="685766" algn="l" defTabSz="685766" rtl="0" eaLnBrk="1" latinLnBrk="0" hangingPunct="1">
                        <a:defRPr sz="1400" kern="1200">
                          <a:solidFill>
                            <a:schemeClr val="lt1"/>
                          </a:solidFill>
                          <a:latin typeface="Arial"/>
                        </a:defRPr>
                      </a:lvl3pPr>
                      <a:lvl4pPr marL="1028649" algn="l" defTabSz="685766" rtl="0" eaLnBrk="1" latinLnBrk="0" hangingPunct="1">
                        <a:defRPr sz="1400" kern="1200">
                          <a:solidFill>
                            <a:schemeClr val="lt1"/>
                          </a:solidFill>
                          <a:latin typeface="Arial"/>
                        </a:defRPr>
                      </a:lvl4pPr>
                      <a:lvl5pPr marL="1371532" algn="l" defTabSz="685766" rtl="0" eaLnBrk="1" latinLnBrk="0" hangingPunct="1">
                        <a:defRPr sz="1400" kern="1200">
                          <a:solidFill>
                            <a:schemeClr val="lt1"/>
                          </a:solidFill>
                          <a:latin typeface="Arial"/>
                        </a:defRPr>
                      </a:lvl5pPr>
                      <a:lvl6pPr marL="1714415" algn="l" defTabSz="685766" rtl="0" eaLnBrk="1" latinLnBrk="0" hangingPunct="1">
                        <a:defRPr sz="1400" kern="1200">
                          <a:solidFill>
                            <a:schemeClr val="lt1"/>
                          </a:solidFill>
                          <a:latin typeface="Arial"/>
                        </a:defRPr>
                      </a:lvl6pPr>
                      <a:lvl7pPr marL="2057297" algn="l" defTabSz="685766" rtl="0" eaLnBrk="1" latinLnBrk="0" hangingPunct="1">
                        <a:defRPr sz="1400" kern="1200">
                          <a:solidFill>
                            <a:schemeClr val="lt1"/>
                          </a:solidFill>
                          <a:latin typeface="Arial"/>
                        </a:defRPr>
                      </a:lvl7pPr>
                      <a:lvl8pPr marL="2400180" algn="l" defTabSz="685766" rtl="0" eaLnBrk="1" latinLnBrk="0" hangingPunct="1">
                        <a:defRPr sz="1400" kern="1200">
                          <a:solidFill>
                            <a:schemeClr val="lt1"/>
                          </a:solidFill>
                          <a:latin typeface="Arial"/>
                        </a:defRPr>
                      </a:lvl8pPr>
                      <a:lvl9pPr marL="2743064" algn="l" defTabSz="685766" rtl="0" eaLnBrk="1" latinLnBrk="0" hangingPunct="1">
                        <a:defRPr sz="1400" kern="1200">
                          <a:solidFill>
                            <a:schemeClr val="lt1"/>
                          </a:solidFill>
                          <a:latin typeface="Arial"/>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1200" b="0" kern="1200" dirty="0">
                          <a:solidFill>
                            <a:schemeClr val="tx1"/>
                          </a:solidFill>
                          <a:latin typeface="+mn-lt"/>
                          <a:ea typeface="+mn-ea"/>
                          <a:cs typeface="Times New Roman" pitchFamily="18" charset="0"/>
                        </a:rPr>
                        <a:t>отношение поступивших ОФ к наличию на конец года</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1200" b="0" kern="1200" dirty="0">
                          <a:solidFill>
                            <a:schemeClr val="tx1"/>
                          </a:solidFill>
                          <a:latin typeface="+mn-lt"/>
                          <a:ea typeface="+mn-ea"/>
                          <a:cs typeface="Times New Roman" pitchFamily="18" charset="0"/>
                        </a:rPr>
                        <a:t>отношение выбывших ОФ к наличию на начало года</a:t>
                      </a:r>
                    </a:p>
                    <a:p>
                      <a:pPr marL="285750" marR="0" indent="-285750" algn="l" defTabSz="914400" rtl="0" eaLnBrk="1" fontAlgn="auto" latinLnBrk="0" hangingPunct="1">
                        <a:lnSpc>
                          <a:spcPct val="100000"/>
                        </a:lnSpc>
                        <a:spcBef>
                          <a:spcPts val="0"/>
                        </a:spcBef>
                        <a:spcAft>
                          <a:spcPts val="0"/>
                        </a:spcAft>
                        <a:buClrTx/>
                        <a:buSzTx/>
                        <a:buFont typeface="Wingdings" pitchFamily="2" charset="2"/>
                        <a:buNone/>
                        <a:tabLst/>
                        <a:defRPr/>
                      </a:pPr>
                      <a:endParaRPr lang="ru-RU" sz="1200" b="0" kern="1200" dirty="0">
                        <a:solidFill>
                          <a:schemeClr val="tx1"/>
                        </a:solidFill>
                        <a:latin typeface="+mn-lt"/>
                        <a:ea typeface="+mn-ea"/>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1200" b="0" kern="1200" dirty="0">
                          <a:solidFill>
                            <a:schemeClr val="tx1"/>
                          </a:solidFill>
                          <a:latin typeface="+mn-lt"/>
                          <a:ea typeface="+mn-ea"/>
                          <a:cs typeface="Times New Roman" pitchFamily="18" charset="0"/>
                        </a:rPr>
                        <a:t>коэффициент обновления</a:t>
                      </a:r>
                    </a:p>
                    <a:p>
                      <a:pPr marL="285750" indent="-285750">
                        <a:buFont typeface="Wingdings" pitchFamily="2" charset="2"/>
                        <a:buChar char="ü"/>
                      </a:pPr>
                      <a:endParaRPr lang="ru-RU" sz="1200" b="0" baseline="0" dirty="0">
                        <a:solidFill>
                          <a:schemeClr val="tx1"/>
                        </a:solidFill>
                        <a:latin typeface="+mn-lt"/>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1200" b="0" kern="1200" dirty="0">
                          <a:solidFill>
                            <a:schemeClr val="tx1"/>
                          </a:solidFill>
                          <a:latin typeface="+mn-lt"/>
                          <a:ea typeface="+mn-ea"/>
                          <a:cs typeface="Times New Roman" pitchFamily="18" charset="0"/>
                        </a:rPr>
                        <a:t>коэффициент ликвидации</a:t>
                      </a:r>
                      <a:endParaRPr lang="ru-RU" sz="1200" b="0" baseline="0" dirty="0">
                        <a:solidFill>
                          <a:schemeClr val="tx1"/>
                        </a:solidFill>
                        <a:latin typeface="+mn-lt"/>
                        <a:cs typeface="Times New Roman" pitchFamily="18" charset="0"/>
                      </a:endParaRPr>
                    </a:p>
                    <a:p>
                      <a:pPr marL="285750" indent="-285750">
                        <a:buFont typeface="Wingdings" pitchFamily="2" charset="2"/>
                        <a:buChar char="ü"/>
                      </a:pPr>
                      <a:endParaRPr lang="ru-RU" sz="1200" b="0" baseline="0" dirty="0">
                        <a:solidFill>
                          <a:schemeClr val="tx1"/>
                        </a:solidFill>
                        <a:latin typeface="+mn-lt"/>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1200" b="0" kern="1200" dirty="0">
                          <a:solidFill>
                            <a:schemeClr val="tx1"/>
                          </a:solidFill>
                          <a:latin typeface="+mn-lt"/>
                          <a:ea typeface="+mn-ea"/>
                          <a:cs typeface="Times New Roman" pitchFamily="18" charset="0"/>
                        </a:rPr>
                        <a:t>коэффициент износа ликвидированных ОФ</a:t>
                      </a:r>
                    </a:p>
                    <a:p>
                      <a:pPr marL="285750" marR="0" indent="-285750" algn="l" defTabSz="914400" rtl="0" eaLnBrk="1" fontAlgn="auto" latinLnBrk="0" hangingPunct="1">
                        <a:lnSpc>
                          <a:spcPct val="100000"/>
                        </a:lnSpc>
                        <a:spcBef>
                          <a:spcPts val="0"/>
                        </a:spcBef>
                        <a:spcAft>
                          <a:spcPts val="0"/>
                        </a:spcAft>
                        <a:buClrTx/>
                        <a:buSzTx/>
                        <a:buFont typeface="Wingdings" pitchFamily="2" charset="2"/>
                        <a:buNone/>
                        <a:tabLst/>
                        <a:defRPr/>
                      </a:pPr>
                      <a:endParaRPr lang="ru-RU" sz="1200" b="0" kern="1200" dirty="0">
                        <a:solidFill>
                          <a:schemeClr val="tx1"/>
                        </a:solidFill>
                        <a:latin typeface="+mn-lt"/>
                        <a:ea typeface="+mn-ea"/>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1200" b="0" kern="1200" dirty="0">
                          <a:solidFill>
                            <a:schemeClr val="tx1"/>
                          </a:solidFill>
                          <a:latin typeface="+mn-lt"/>
                          <a:ea typeface="+mn-ea"/>
                          <a:cs typeface="Times New Roman" pitchFamily="18" charset="0"/>
                        </a:rPr>
                        <a:t>степень износа ОФ на конец года</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ru-RU" sz="1200" b="0" kern="1200" dirty="0">
                        <a:solidFill>
                          <a:schemeClr val="tx1"/>
                        </a:solidFill>
                        <a:latin typeface="+mn-lt"/>
                        <a:ea typeface="+mn-ea"/>
                        <a:cs typeface="Times New Roman" pitchFamily="18" charset="0"/>
                      </a:endParaRPr>
                    </a:p>
                    <a:p>
                      <a:pPr marL="285750" indent="-285750">
                        <a:buFont typeface="Wingdings" pitchFamily="2" charset="2"/>
                        <a:buChar char="ü"/>
                      </a:pPr>
                      <a:r>
                        <a:rPr lang="ru-RU" sz="1200" b="0" kern="1200" dirty="0">
                          <a:solidFill>
                            <a:schemeClr val="tx1"/>
                          </a:solidFill>
                          <a:latin typeface="+mn-lt"/>
                          <a:ea typeface="+mn-ea"/>
                          <a:cs typeface="Times New Roman" pitchFamily="18" charset="0"/>
                        </a:rPr>
                        <a:t>темп роста ОФ</a:t>
                      </a:r>
                    </a:p>
                    <a:p>
                      <a:pPr marL="285750" indent="-285750">
                        <a:buFont typeface="Wingdings" pitchFamily="2" charset="2"/>
                        <a:buNone/>
                      </a:pPr>
                      <a:endParaRPr lang="ru-RU" sz="1200" b="0" kern="1200" dirty="0">
                        <a:solidFill>
                          <a:schemeClr val="tx1"/>
                        </a:solidFill>
                        <a:latin typeface="+mn-lt"/>
                        <a:ea typeface="+mn-ea"/>
                        <a:cs typeface="Times New Roman" pitchFamily="18" charset="0"/>
                      </a:endParaRPr>
                    </a:p>
                    <a:p>
                      <a:pPr marL="285750" indent="-285750">
                        <a:buFont typeface="Wingdings" pitchFamily="2" charset="2"/>
                        <a:buChar char="ü"/>
                      </a:pPr>
                      <a:r>
                        <a:rPr lang="ru-RU" sz="1200" b="0" kern="1200" baseline="0" dirty="0">
                          <a:solidFill>
                            <a:schemeClr val="tx1"/>
                          </a:solidFill>
                          <a:latin typeface="+mn-lt"/>
                          <a:ea typeface="+mn-ea"/>
                          <a:cs typeface="Times New Roman" pitchFamily="18" charset="0"/>
                        </a:rPr>
                        <a:t>Необходимо проверить среднегодовую стоимость</a:t>
                      </a:r>
                    </a:p>
                    <a:p>
                      <a:pPr marL="285750" indent="-285750">
                        <a:buFont typeface="Wingdings" pitchFamily="2" charset="2"/>
                        <a:buChar char="ü"/>
                      </a:pPr>
                      <a:endParaRPr lang="ru-RU" sz="1200" b="0" kern="1200" baseline="0" dirty="0">
                        <a:solidFill>
                          <a:schemeClr val="tx1"/>
                        </a:solidFill>
                        <a:latin typeface="+mn-lt"/>
                        <a:ea typeface="+mn-ea"/>
                        <a:cs typeface="Times New Roman" pitchFamily="18" charset="0"/>
                      </a:endParaRPr>
                    </a:p>
                    <a:p>
                      <a:pPr marL="285750" indent="-285750">
                        <a:buFont typeface="Wingdings" pitchFamily="2" charset="2"/>
                        <a:buNone/>
                      </a:pPr>
                      <a:endParaRPr lang="ru-RU" sz="1200" b="0" kern="1200" baseline="0" dirty="0">
                        <a:solidFill>
                          <a:schemeClr val="tx1"/>
                        </a:solidFill>
                        <a:latin typeface="+mn-lt"/>
                        <a:ea typeface="+mn-ea"/>
                        <a:cs typeface="Times New Roman" pitchFamily="18" charset="0"/>
                      </a:endParaRPr>
                    </a:p>
                    <a:p>
                      <a:pPr marL="285750" indent="-285750">
                        <a:buFont typeface="Wingdings" pitchFamily="2" charset="2"/>
                        <a:buChar char="ü"/>
                      </a:pPr>
                      <a:r>
                        <a:rPr lang="ru-RU" sz="1200" b="0" kern="1200" baseline="0" dirty="0">
                          <a:solidFill>
                            <a:schemeClr val="tx1"/>
                          </a:solidFill>
                          <a:latin typeface="+mn-lt"/>
                          <a:ea typeface="+mn-ea"/>
                          <a:cs typeface="Times New Roman" pitchFamily="18" charset="0"/>
                        </a:rPr>
                        <a:t>Проверить норму амортизации</a:t>
                      </a:r>
                      <a:endParaRPr lang="ru-RU" sz="1200" b="0" baseline="0" dirty="0">
                        <a:solidFill>
                          <a:schemeClr val="tx1"/>
                        </a:solidFill>
                        <a:latin typeface="+mn-lt"/>
                        <a:cs typeface="Times New Roman" pitchFamily="18" charset="0"/>
                      </a:endParaRPr>
                    </a:p>
                  </a:txBody>
                  <a:tcPr marL="91449" marR="91449" marT="45726" marB="4572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углы 6">
            <a:extLst>
              <a:ext uri="{FF2B5EF4-FFF2-40B4-BE49-F238E27FC236}">
                <a16:creationId xmlns="" xmlns:a16="http://schemas.microsoft.com/office/drawing/2014/main" id="{0CE77831-76F9-4DB1-A065-9D46329CBB3B}"/>
              </a:ext>
            </a:extLst>
          </p:cNvPr>
          <p:cNvSpPr/>
          <p:nvPr/>
        </p:nvSpPr>
        <p:spPr>
          <a:xfrm>
            <a:off x="611560" y="1822062"/>
            <a:ext cx="4068000" cy="1476000"/>
          </a:xfrm>
          <a:prstGeom prst="roundRect">
            <a:avLst>
              <a:gd name="adj" fmla="val 5487"/>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 xmlns:a16="http://schemas.microsoft.com/office/drawing/2014/main" id="{FE8E0B51-14DC-4A80-96C6-9BDAA79D76EA}"/>
              </a:ext>
            </a:extLst>
          </p:cNvPr>
          <p:cNvSpPr txBox="1"/>
          <p:nvPr/>
        </p:nvSpPr>
        <p:spPr>
          <a:xfrm>
            <a:off x="503412" y="843558"/>
            <a:ext cx="7813003" cy="707886"/>
          </a:xfrm>
          <a:prstGeom prst="rect">
            <a:avLst/>
          </a:prstGeom>
          <a:noFill/>
        </p:spPr>
        <p:txBody>
          <a:bodyPr wrap="square">
            <a:spAutoFit/>
          </a:bodyPr>
          <a:lstStyle/>
          <a:p>
            <a:r>
              <a:rPr lang="ru-RU" sz="2000" b="1" dirty="0" smtClean="0">
                <a:solidFill>
                  <a:srgbClr val="363194"/>
                </a:solidFill>
              </a:rPr>
              <a:t>КОНТАКТЫ ДЛЯ СВЯЗИ И НАПРАВЛЕНИЯ ПОЯСНЕНИЙ:</a:t>
            </a:r>
          </a:p>
          <a:p>
            <a:endParaRPr lang="ru-RU" sz="2000" b="1" dirty="0">
              <a:solidFill>
                <a:srgbClr val="363194"/>
              </a:solidFill>
            </a:endParaRPr>
          </a:p>
        </p:txBody>
      </p:sp>
      <p:sp>
        <p:nvSpPr>
          <p:cNvPr id="6" name="TextBox 5">
            <a:extLst>
              <a:ext uri="{FF2B5EF4-FFF2-40B4-BE49-F238E27FC236}">
                <a16:creationId xmlns="" xmlns:a16="http://schemas.microsoft.com/office/drawing/2014/main" id="{D4770AB8-9864-4C16-BD4C-C2952A516D60}"/>
              </a:ext>
            </a:extLst>
          </p:cNvPr>
          <p:cNvSpPr txBox="1"/>
          <p:nvPr/>
        </p:nvSpPr>
        <p:spPr>
          <a:xfrm>
            <a:off x="720000" y="1947485"/>
            <a:ext cx="3852000" cy="1200329"/>
          </a:xfrm>
          <a:prstGeom prst="rect">
            <a:avLst/>
          </a:prstGeom>
          <a:noFill/>
        </p:spPr>
        <p:txBody>
          <a:bodyPr wrap="square">
            <a:spAutoFit/>
          </a:bodyPr>
          <a:lstStyle/>
          <a:p>
            <a:r>
              <a:rPr lang="ru-RU" dirty="0">
                <a:solidFill>
                  <a:srgbClr val="282A2E"/>
                </a:solidFill>
              </a:rPr>
              <a:t>Сироткина марина Владимировна</a:t>
            </a:r>
          </a:p>
          <a:p>
            <a:r>
              <a:rPr lang="ru-RU" dirty="0">
                <a:solidFill>
                  <a:srgbClr val="282A2E"/>
                </a:solidFill>
              </a:rPr>
              <a:t>Тел.: 8(863) 232-88-06</a:t>
            </a:r>
          </a:p>
          <a:p>
            <a:r>
              <a:rPr lang="ru-RU" dirty="0">
                <a:solidFill>
                  <a:srgbClr val="282A2E"/>
                </a:solidFill>
              </a:rPr>
              <a:t>         8-918-894-23-76</a:t>
            </a:r>
          </a:p>
          <a:p>
            <a:r>
              <a:rPr lang="ru-RU" dirty="0">
                <a:solidFill>
                  <a:srgbClr val="282A2E"/>
                </a:solidFill>
              </a:rPr>
              <a:t>61.SirotkinaMV@rosstat.gov.ru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2">
            <a:extLst>
              <a:ext uri="{FF2B5EF4-FFF2-40B4-BE49-F238E27FC236}">
                <a16:creationId xmlns="" xmlns:a16="http://schemas.microsoft.com/office/drawing/2014/main" id="{A7F6DD88-CD84-47E0-A6F2-3AC83F7115E5}"/>
              </a:ext>
            </a:extLst>
          </p:cNvPr>
          <p:cNvSpPr txBox="1">
            <a:spLocks/>
          </p:cNvSpPr>
          <p:nvPr/>
        </p:nvSpPr>
        <p:spPr>
          <a:xfrm>
            <a:off x="1259632" y="2210223"/>
            <a:ext cx="6480000" cy="723054"/>
          </a:xfrm>
          <a:prstGeom prst="rect">
            <a:avLst/>
          </a:prstGeom>
        </p:spPr>
        <p:txBody>
          <a:bodyPr>
            <a:noAutofit/>
          </a:bodyPr>
          <a:lst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1001"/>
              </a:spcBef>
              <a:buNone/>
            </a:pPr>
            <a:r>
              <a:rPr lang="ru-RU" sz="3000" b="1" cap="all" spc="-19" dirty="0">
                <a:solidFill>
                  <a:srgbClr val="363194"/>
                </a:solidFill>
                <a:cs typeface="Times New Roman" pitchFamily="18" charset="0"/>
              </a:rPr>
              <a:t>БЛАГОДАРИМ  ЗА ВНИМАНИЕ!</a:t>
            </a:r>
          </a:p>
        </p:txBody>
      </p:sp>
    </p:spTree>
    <p:extLst>
      <p:ext uri="{BB962C8B-B14F-4D97-AF65-F5344CB8AC3E}">
        <p14:creationId xmlns="" xmlns:p14="http://schemas.microsoft.com/office/powerpoint/2010/main" val="237948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 xmlns:a16="http://schemas.microsoft.com/office/drawing/2014/main" id="{C899F480-E028-46EF-A3CD-2340073636CC}"/>
              </a:ext>
            </a:extLst>
          </p:cNvPr>
          <p:cNvGrpSpPr/>
          <p:nvPr/>
        </p:nvGrpSpPr>
        <p:grpSpPr>
          <a:xfrm>
            <a:off x="5256448" y="1630182"/>
            <a:ext cx="3348000" cy="828000"/>
            <a:chOff x="4696844" y="1630182"/>
            <a:chExt cx="3348000" cy="828000"/>
          </a:xfrm>
        </p:grpSpPr>
        <p:sp>
          <p:nvSpPr>
            <p:cNvPr id="8" name="Прямоугольник: скругленные углы 7">
              <a:extLst>
                <a:ext uri="{FF2B5EF4-FFF2-40B4-BE49-F238E27FC236}">
                  <a16:creationId xmlns="" xmlns:a16="http://schemas.microsoft.com/office/drawing/2014/main" id="{C4EDA54F-5050-4BDB-9C94-F334B4BC42E4}"/>
                </a:ext>
              </a:extLst>
            </p:cNvPr>
            <p:cNvSpPr/>
            <p:nvPr/>
          </p:nvSpPr>
          <p:spPr>
            <a:xfrm>
              <a:off x="4696844" y="1630182"/>
              <a:ext cx="3348000" cy="828000"/>
            </a:xfrm>
            <a:prstGeom prst="roundRect">
              <a:avLst>
                <a:gd name="adj" fmla="val 5487"/>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788024" y="1690239"/>
              <a:ext cx="3024000" cy="707886"/>
            </a:xfrm>
            <a:prstGeom prst="rect">
              <a:avLst/>
            </a:prstGeom>
            <a:noFill/>
          </p:spPr>
          <p:txBody>
            <a:bodyPr wrap="square">
              <a:spAutoFit/>
            </a:bodyPr>
            <a:lstStyle/>
            <a:p>
              <a:pPr marL="20003">
                <a:spcBef>
                  <a:spcPts val="1001"/>
                </a:spcBef>
              </a:pPr>
              <a:r>
                <a:rPr lang="en-US" sz="1400" spc="-19" dirty="0">
                  <a:cs typeface="Times New Roman" pitchFamily="18" charset="0"/>
                </a:rPr>
                <a:t>– </a:t>
              </a:r>
              <a:r>
                <a:rPr lang="ru-RU" sz="1400" spc="-19" dirty="0">
                  <a:cs typeface="Times New Roman" pitchFamily="18" charset="0"/>
                </a:rPr>
                <a:t>Через операторов электронного </a:t>
              </a:r>
              <a:br>
                <a:rPr lang="ru-RU" sz="1400" spc="-19" dirty="0">
                  <a:cs typeface="Times New Roman" pitchFamily="18" charset="0"/>
                </a:rPr>
              </a:br>
              <a:r>
                <a:rPr lang="ru-RU" sz="1400" spc="-19" dirty="0">
                  <a:cs typeface="Times New Roman" pitchFamily="18" charset="0"/>
                </a:rPr>
                <a:t>документооборота </a:t>
              </a:r>
              <a:r>
                <a:rPr lang="en-US" sz="1400" spc="-19" dirty="0">
                  <a:cs typeface="Times New Roman" pitchFamily="18" charset="0"/>
                </a:rPr>
                <a:t> </a:t>
              </a:r>
              <a:r>
                <a:rPr lang="ru-RU" sz="1600" spc="-19" dirty="0">
                  <a:cs typeface="Times New Roman" pitchFamily="18" charset="0"/>
                </a:rPr>
                <a:t/>
              </a:r>
              <a:br>
                <a:rPr lang="ru-RU" sz="1600" spc="-19" dirty="0">
                  <a:cs typeface="Times New Roman" pitchFamily="18" charset="0"/>
                </a:rPr>
              </a:br>
              <a:r>
                <a:rPr lang="ru-RU" sz="1200" spc="-19" dirty="0">
                  <a:cs typeface="Times New Roman" pitchFamily="18" charset="0"/>
                </a:rPr>
                <a:t>(специализированный оператор связи).</a:t>
              </a:r>
            </a:p>
          </p:txBody>
        </p:sp>
      </p:grpSp>
      <p:grpSp>
        <p:nvGrpSpPr>
          <p:cNvPr id="7" name="Группа 6">
            <a:extLst>
              <a:ext uri="{FF2B5EF4-FFF2-40B4-BE49-F238E27FC236}">
                <a16:creationId xmlns="" xmlns:a16="http://schemas.microsoft.com/office/drawing/2014/main" id="{4D1FB263-D51E-4714-AA0B-04DE612A3CC9}"/>
              </a:ext>
            </a:extLst>
          </p:cNvPr>
          <p:cNvGrpSpPr/>
          <p:nvPr/>
        </p:nvGrpSpPr>
        <p:grpSpPr>
          <a:xfrm>
            <a:off x="5239988" y="2715766"/>
            <a:ext cx="3348000" cy="828000"/>
            <a:chOff x="4680384" y="2715766"/>
            <a:chExt cx="3348000" cy="828000"/>
          </a:xfrm>
        </p:grpSpPr>
        <p:sp>
          <p:nvSpPr>
            <p:cNvPr id="9" name="Прямоугольник: скругленные углы 8">
              <a:extLst>
                <a:ext uri="{FF2B5EF4-FFF2-40B4-BE49-F238E27FC236}">
                  <a16:creationId xmlns="" xmlns:a16="http://schemas.microsoft.com/office/drawing/2014/main" id="{295ADF86-0B98-4FD3-B1C5-7162931A9408}"/>
                </a:ext>
              </a:extLst>
            </p:cNvPr>
            <p:cNvSpPr/>
            <p:nvPr/>
          </p:nvSpPr>
          <p:spPr>
            <a:xfrm>
              <a:off x="4680384" y="2715766"/>
              <a:ext cx="3348000" cy="828000"/>
            </a:xfrm>
            <a:prstGeom prst="roundRect">
              <a:avLst>
                <a:gd name="adj" fmla="val 5487"/>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714844" y="2842728"/>
              <a:ext cx="3312000" cy="523220"/>
            </a:xfrm>
            <a:prstGeom prst="rect">
              <a:avLst/>
            </a:prstGeom>
            <a:noFill/>
          </p:spPr>
          <p:txBody>
            <a:bodyPr wrap="square">
              <a:spAutoFit/>
            </a:bodyPr>
            <a:lstStyle/>
            <a:p>
              <a:pPr marL="20003">
                <a:spcBef>
                  <a:spcPts val="1001"/>
                </a:spcBef>
              </a:pPr>
              <a:r>
                <a:rPr lang="en-US" sz="1400" spc="-19" dirty="0">
                  <a:cs typeface="Times New Roman" pitchFamily="18" charset="0"/>
                </a:rPr>
                <a:t>– </a:t>
              </a:r>
              <a:r>
                <a:rPr lang="ru-RU" sz="1400" spc="-19" dirty="0">
                  <a:cs typeface="Times New Roman" pitchFamily="18" charset="0"/>
                </a:rPr>
                <a:t>Через систему </a:t>
              </a:r>
              <a:r>
                <a:rPr lang="ru-RU" sz="1400" spc="-19" dirty="0" err="1">
                  <a:cs typeface="Times New Roman" pitchFamily="18" charset="0"/>
                </a:rPr>
                <a:t>web</a:t>
              </a:r>
              <a:r>
                <a:rPr lang="ru-RU" sz="1400" spc="-19" dirty="0">
                  <a:cs typeface="Times New Roman" pitchFamily="18" charset="0"/>
                </a:rPr>
                <a:t>-сбор </a:t>
              </a:r>
              <a:r>
                <a:rPr lang="ru-RU" sz="1400" spc="-19" dirty="0" err="1">
                  <a:cs typeface="Times New Roman" pitchFamily="18" charset="0"/>
                </a:rPr>
                <a:t>росстата</a:t>
              </a:r>
              <a:r>
                <a:rPr lang="ru-RU" sz="1400" spc="-19" dirty="0">
                  <a:cs typeface="Times New Roman" pitchFamily="18" charset="0"/>
                </a:rPr>
                <a:t>.      (</a:t>
              </a:r>
              <a:r>
                <a:rPr lang="en-US" sz="1400" spc="-19" dirty="0">
                  <a:cs typeface="Times New Roman" pitchFamily="18" charset="0"/>
                </a:rPr>
                <a:t>Https://websbor.Rosstat.Gov.Ru/online/</a:t>
              </a:r>
              <a:r>
                <a:rPr lang="ru-RU" sz="1400" spc="-19" dirty="0">
                  <a:cs typeface="Times New Roman" pitchFamily="18" charset="0"/>
                </a:rPr>
                <a:t>) </a:t>
              </a:r>
              <a:endParaRPr lang="en-US" sz="1400" spc="-19" dirty="0">
                <a:cs typeface="Times New Roman" pitchFamily="18" charset="0"/>
              </a:endParaRPr>
            </a:p>
          </p:txBody>
        </p:sp>
      </p:grpSp>
      <p:grpSp>
        <p:nvGrpSpPr>
          <p:cNvPr id="2" name="Группа 1">
            <a:extLst>
              <a:ext uri="{FF2B5EF4-FFF2-40B4-BE49-F238E27FC236}">
                <a16:creationId xmlns="" xmlns:a16="http://schemas.microsoft.com/office/drawing/2014/main" id="{480B1456-88CE-4ADA-8A91-279AD7C5DAA7}"/>
              </a:ext>
            </a:extLst>
          </p:cNvPr>
          <p:cNvGrpSpPr/>
          <p:nvPr/>
        </p:nvGrpSpPr>
        <p:grpSpPr>
          <a:xfrm>
            <a:off x="395536" y="1383886"/>
            <a:ext cx="3348000" cy="2412000"/>
            <a:chOff x="395536" y="1617750"/>
            <a:chExt cx="3348000" cy="2412000"/>
          </a:xfrm>
        </p:grpSpPr>
        <p:sp>
          <p:nvSpPr>
            <p:cNvPr id="6" name="Прямоугольник: скругленные углы 5">
              <a:extLst>
                <a:ext uri="{FF2B5EF4-FFF2-40B4-BE49-F238E27FC236}">
                  <a16:creationId xmlns="" xmlns:a16="http://schemas.microsoft.com/office/drawing/2014/main" id="{E9577191-246A-44AA-97F4-4A07AB5FA3E2}"/>
                </a:ext>
              </a:extLst>
            </p:cNvPr>
            <p:cNvSpPr/>
            <p:nvPr/>
          </p:nvSpPr>
          <p:spPr>
            <a:xfrm>
              <a:off x="395536" y="1617750"/>
              <a:ext cx="3348000" cy="2412000"/>
            </a:xfrm>
            <a:prstGeom prst="roundRect">
              <a:avLst>
                <a:gd name="adj" fmla="val 548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бъект 1">
              <a:extLst>
                <a:ext uri="{FF2B5EF4-FFF2-40B4-BE49-F238E27FC236}">
                  <a16:creationId xmlns="" xmlns:a16="http://schemas.microsoft.com/office/drawing/2014/main" id="{79D2D5DC-CDFB-4EC9-07AB-B6982B1DE8D4}"/>
                </a:ext>
              </a:extLst>
            </p:cNvPr>
            <p:cNvSpPr txBox="1">
              <a:spLocks/>
            </p:cNvSpPr>
            <p:nvPr/>
          </p:nvSpPr>
          <p:spPr>
            <a:xfrm>
              <a:off x="449536" y="2013526"/>
              <a:ext cx="3276000" cy="1620000"/>
            </a:xfrm>
            <a:prstGeom prst="rect">
              <a:avLst/>
            </a:prstGeom>
            <a:noFill/>
          </p:spPr>
          <p:txBody>
            <a:bodyPr>
              <a:noAutofit/>
            </a:bodyPr>
            <a:lstStyle/>
            <a:p>
              <a:pPr marR="0" lvl="0" algn="l" defTabSz="685766" rtl="0" eaLnBrk="1" fontAlgn="auto" latinLnBrk="0" hangingPunct="1">
                <a:lnSpc>
                  <a:spcPct val="90000"/>
                </a:lnSpc>
                <a:spcBef>
                  <a:spcPts val="750"/>
                </a:spcBef>
                <a:spcAft>
                  <a:spcPts val="0"/>
                </a:spcAft>
                <a:buClrTx/>
                <a:buSzTx/>
                <a:tabLst/>
                <a:defRPr/>
              </a:pPr>
              <a:r>
                <a:rPr lang="ru-RU" sz="1600" b="1" spc="-45" dirty="0">
                  <a:solidFill>
                    <a:srgbClr val="282A2E"/>
                  </a:solidFill>
                  <a:cs typeface="Times New Roman" pitchFamily="18" charset="0"/>
                </a:rPr>
                <a:t> </a:t>
              </a:r>
              <a:r>
                <a:rPr kumimoji="0" lang="ru-RU" sz="1600" b="1" i="0" u="none" strike="noStrike" kern="1200" cap="none" spc="-45" normalizeH="0" baseline="0" noProof="0" dirty="0">
                  <a:ln>
                    <a:noFill/>
                  </a:ln>
                  <a:solidFill>
                    <a:srgbClr val="282A2E"/>
                  </a:solidFill>
                  <a:effectLst/>
                  <a:uLnTx/>
                  <a:uFillTx/>
                  <a:ea typeface="+mn-ea"/>
                  <a:cs typeface="Times New Roman" pitchFamily="18" charset="0"/>
                </a:rPr>
                <a:t>В зависимости от технических возможностей респондента допустимы следующие </a:t>
              </a:r>
              <a:br>
                <a:rPr kumimoji="0" lang="ru-RU" sz="1600" b="1" i="0" u="none" strike="noStrike" kern="1200" cap="none" spc="-45" normalizeH="0" baseline="0" noProof="0" dirty="0">
                  <a:ln>
                    <a:noFill/>
                  </a:ln>
                  <a:solidFill>
                    <a:srgbClr val="282A2E"/>
                  </a:solidFill>
                  <a:effectLst/>
                  <a:uLnTx/>
                  <a:uFillTx/>
                  <a:ea typeface="+mn-ea"/>
                  <a:cs typeface="Times New Roman" pitchFamily="18" charset="0"/>
                </a:rPr>
              </a:br>
              <a:r>
                <a:rPr kumimoji="0" lang="ru-RU" sz="1600" b="1" i="0" u="none" strike="noStrike" kern="1200" cap="none" spc="-45" normalizeH="0" baseline="0" noProof="0" dirty="0">
                  <a:ln>
                    <a:noFill/>
                  </a:ln>
                  <a:solidFill>
                    <a:srgbClr val="282A2E"/>
                  </a:solidFill>
                  <a:effectLst/>
                  <a:uLnTx/>
                  <a:uFillTx/>
                  <a:ea typeface="+mn-ea"/>
                  <a:cs typeface="Times New Roman" pitchFamily="18" charset="0"/>
                </a:rPr>
                <a:t>варианты представления отчетности в электронном </a:t>
              </a:r>
              <a:br>
                <a:rPr kumimoji="0" lang="ru-RU" sz="1600" b="1" i="0" u="none" strike="noStrike" kern="1200" cap="none" spc="-45" normalizeH="0" baseline="0" noProof="0" dirty="0">
                  <a:ln>
                    <a:noFill/>
                  </a:ln>
                  <a:solidFill>
                    <a:srgbClr val="282A2E"/>
                  </a:solidFill>
                  <a:effectLst/>
                  <a:uLnTx/>
                  <a:uFillTx/>
                  <a:ea typeface="+mn-ea"/>
                  <a:cs typeface="Times New Roman" pitchFamily="18" charset="0"/>
                </a:rPr>
              </a:br>
              <a:r>
                <a:rPr kumimoji="0" lang="ru-RU" sz="1600" b="1" i="0" u="none" strike="noStrike" kern="1200" cap="none" spc="-45" normalizeH="0" baseline="0" noProof="0" dirty="0">
                  <a:ln>
                    <a:noFill/>
                  </a:ln>
                  <a:solidFill>
                    <a:srgbClr val="282A2E"/>
                  </a:solidFill>
                  <a:effectLst/>
                  <a:uLnTx/>
                  <a:uFillTx/>
                  <a:ea typeface="+mn-ea"/>
                  <a:cs typeface="Times New Roman" pitchFamily="18" charset="0"/>
                </a:rPr>
                <a:t>виде:</a:t>
              </a:r>
            </a:p>
            <a:p>
              <a:pPr marL="171442" marR="0" lvl="0" indent="-171442" algn="l" defTabSz="685766" rtl="0" eaLnBrk="1" fontAlgn="auto" latinLnBrk="0" hangingPunct="1">
                <a:lnSpc>
                  <a:spcPct val="90000"/>
                </a:lnSpc>
                <a:spcBef>
                  <a:spcPts val="750"/>
                </a:spcBef>
                <a:spcAft>
                  <a:spcPts val="0"/>
                </a:spcAft>
                <a:buClrTx/>
                <a:buSzTx/>
                <a:tabLst/>
                <a:defRPr/>
              </a:pPr>
              <a:endParaRPr kumimoji="0" lang="ru-RU" sz="1600" b="1" i="0" u="none" strike="noStrike" kern="1200" cap="none" spc="-45" normalizeH="0" baseline="0" noProof="0" dirty="0">
                <a:ln>
                  <a:noFill/>
                </a:ln>
                <a:solidFill>
                  <a:srgbClr val="282A2E"/>
                </a:solidFill>
                <a:effectLst/>
                <a:uLnTx/>
                <a:uFillTx/>
                <a:ea typeface="+mn-ea"/>
                <a:cs typeface="Times New Roman" pitchFamily="18" charset="0"/>
              </a:endParaRPr>
            </a:p>
          </p:txBody>
        </p:sp>
      </p:grpSp>
      <p:grpSp>
        <p:nvGrpSpPr>
          <p:cNvPr id="3" name="Группа 2">
            <a:extLst>
              <a:ext uri="{FF2B5EF4-FFF2-40B4-BE49-F238E27FC236}">
                <a16:creationId xmlns="" xmlns:a16="http://schemas.microsoft.com/office/drawing/2014/main" id="{9F8EAE17-1F4E-43F9-B7C1-E8DF33695F69}"/>
              </a:ext>
            </a:extLst>
          </p:cNvPr>
          <p:cNvGrpSpPr/>
          <p:nvPr/>
        </p:nvGrpSpPr>
        <p:grpSpPr>
          <a:xfrm>
            <a:off x="4058123" y="2308744"/>
            <a:ext cx="801909" cy="524228"/>
            <a:chOff x="6565400" y="3105351"/>
            <a:chExt cx="801909" cy="524228"/>
          </a:xfrm>
        </p:grpSpPr>
        <p:sp>
          <p:nvSpPr>
            <p:cNvPr id="13" name="Стрелка: шеврон 12">
              <a:extLst>
                <a:ext uri="{FF2B5EF4-FFF2-40B4-BE49-F238E27FC236}">
                  <a16:creationId xmlns="" xmlns:a16="http://schemas.microsoft.com/office/drawing/2014/main" id="{8F9D740A-372D-4403-94BA-02C27E8A2BAC}"/>
                </a:ext>
              </a:extLst>
            </p:cNvPr>
            <p:cNvSpPr/>
            <p:nvPr/>
          </p:nvSpPr>
          <p:spPr>
            <a:xfrm>
              <a:off x="7023907" y="3105351"/>
              <a:ext cx="343402" cy="519090"/>
            </a:xfrm>
            <a:prstGeom prst="chevron">
              <a:avLst>
                <a:gd name="adj" fmla="val 774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Стрелка: шеврон 13">
              <a:extLst>
                <a:ext uri="{FF2B5EF4-FFF2-40B4-BE49-F238E27FC236}">
                  <a16:creationId xmlns="" xmlns:a16="http://schemas.microsoft.com/office/drawing/2014/main" id="{D3DA6649-84B7-41C8-BFD7-DBB5E20BBEFB}"/>
                </a:ext>
              </a:extLst>
            </p:cNvPr>
            <p:cNvSpPr/>
            <p:nvPr/>
          </p:nvSpPr>
          <p:spPr>
            <a:xfrm>
              <a:off x="6565400" y="3110489"/>
              <a:ext cx="343402" cy="519090"/>
            </a:xfrm>
            <a:prstGeom prst="chevron">
              <a:avLst>
                <a:gd name="adj" fmla="val 774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extLst>
      <p:ext uri="{BB962C8B-B14F-4D97-AF65-F5344CB8AC3E}">
        <p14:creationId xmlns="" xmlns:p14="http://schemas.microsoft.com/office/powerpoint/2010/main" val="82290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6"/>
          <p:cNvSpPr txBox="1">
            <a:spLocks/>
          </p:cNvSpPr>
          <p:nvPr/>
        </p:nvSpPr>
        <p:spPr>
          <a:xfrm>
            <a:off x="370838" y="357172"/>
            <a:ext cx="5929354" cy="1620000"/>
          </a:xfrm>
          <a:prstGeom prst="rect">
            <a:avLst/>
          </a:prstGeom>
        </p:spPr>
        <p:txBody>
          <a:bodyPr/>
          <a:lstStyle/>
          <a:p>
            <a:pPr marL="171442" marR="0" lvl="0" indent="-171442" defTabSz="685766"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ru-RU" sz="1100" b="1" i="0" u="none" strike="noStrike" kern="1200" cap="none" spc="0" normalizeH="0" baseline="0" noProof="0" dirty="0">
                <a:ln>
                  <a:noFill/>
                </a:ln>
                <a:solidFill>
                  <a:srgbClr val="363194"/>
                </a:solidFill>
                <a:effectLst/>
                <a:uLnTx/>
                <a:uFillTx/>
                <a:ea typeface="+mn-ea"/>
                <a:cs typeface="Times New Roman" pitchFamily="18" charset="0"/>
              </a:rPr>
              <a:t>Приказом Росстата от 31 июля 2023 года № 367, утвержден новый бланк </a:t>
            </a:r>
            <a:br>
              <a:rPr kumimoji="0" lang="ru-RU" sz="1100" b="1" i="0" u="none" strike="noStrike" kern="1200" cap="none" spc="0" normalizeH="0" baseline="0" noProof="0" dirty="0">
                <a:ln>
                  <a:noFill/>
                </a:ln>
                <a:solidFill>
                  <a:srgbClr val="363194"/>
                </a:solidFill>
                <a:effectLst/>
                <a:uLnTx/>
                <a:uFillTx/>
                <a:ea typeface="+mn-ea"/>
                <a:cs typeface="Times New Roman" pitchFamily="18" charset="0"/>
              </a:rPr>
            </a:br>
            <a:r>
              <a:rPr kumimoji="0" lang="ru-RU" sz="1100" b="1" i="0" u="none" strike="noStrike" kern="1200" cap="none" spc="0" normalizeH="0" baseline="0" noProof="0" dirty="0">
                <a:ln>
                  <a:noFill/>
                </a:ln>
                <a:solidFill>
                  <a:srgbClr val="363194"/>
                </a:solidFill>
                <a:effectLst/>
                <a:uLnTx/>
                <a:uFillTx/>
                <a:ea typeface="+mn-ea"/>
                <a:cs typeface="Times New Roman" pitchFamily="18" charset="0"/>
              </a:rPr>
              <a:t>по форме № 11. </a:t>
            </a:r>
          </a:p>
          <a:p>
            <a:pPr marL="171442" marR="0" lvl="0" indent="-171442" defTabSz="685766"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ru-RU" sz="1100" b="1" i="0" u="none" strike="noStrike" kern="1200" cap="none" spc="0" normalizeH="0" baseline="0" noProof="0" dirty="0">
                <a:ln>
                  <a:noFill/>
                </a:ln>
                <a:solidFill>
                  <a:srgbClr val="363194"/>
                </a:solidFill>
                <a:effectLst/>
                <a:uLnTx/>
                <a:uFillTx/>
                <a:ea typeface="+mn-ea"/>
                <a:cs typeface="Times New Roman" pitchFamily="18" charset="0"/>
              </a:rPr>
              <a:t>Приказом Росстата от 05 </a:t>
            </a:r>
            <a:r>
              <a:rPr lang="ru-RU" sz="1100" b="1" dirty="0">
                <a:solidFill>
                  <a:srgbClr val="363194"/>
                </a:solidFill>
                <a:cs typeface="Times New Roman" pitchFamily="18" charset="0"/>
              </a:rPr>
              <a:t>декабря</a:t>
            </a:r>
            <a:r>
              <a:rPr kumimoji="0" lang="ru-RU" sz="1100" b="1" i="0" u="none" strike="noStrike" kern="1200" cap="none" spc="0" normalizeH="0" baseline="0" noProof="0" dirty="0">
                <a:ln>
                  <a:noFill/>
                </a:ln>
                <a:solidFill>
                  <a:srgbClr val="363194"/>
                </a:solidFill>
                <a:effectLst/>
                <a:uLnTx/>
                <a:uFillTx/>
                <a:ea typeface="+mn-ea"/>
                <a:cs typeface="Times New Roman" pitchFamily="18" charset="0"/>
              </a:rPr>
              <a:t> 2023 года № 622 утверждены Указания </a:t>
            </a:r>
            <a:br>
              <a:rPr kumimoji="0" lang="ru-RU" sz="1100" b="1" i="0" u="none" strike="noStrike" kern="1200" cap="none" spc="0" normalizeH="0" baseline="0" noProof="0" dirty="0">
                <a:ln>
                  <a:noFill/>
                </a:ln>
                <a:solidFill>
                  <a:srgbClr val="363194"/>
                </a:solidFill>
                <a:effectLst/>
                <a:uLnTx/>
                <a:uFillTx/>
                <a:ea typeface="+mn-ea"/>
                <a:cs typeface="Times New Roman" pitchFamily="18" charset="0"/>
              </a:rPr>
            </a:br>
            <a:r>
              <a:rPr kumimoji="0" lang="ru-RU" sz="1100" b="1" i="0" u="none" strike="noStrike" kern="1200" cap="none" spc="0" normalizeH="0" baseline="0" noProof="0" dirty="0">
                <a:ln>
                  <a:noFill/>
                </a:ln>
                <a:solidFill>
                  <a:srgbClr val="363194"/>
                </a:solidFill>
                <a:effectLst/>
                <a:uLnTx/>
                <a:uFillTx/>
                <a:ea typeface="+mn-ea"/>
                <a:cs typeface="Times New Roman" pitchFamily="18" charset="0"/>
              </a:rPr>
              <a:t>по заполнению формы № 11.  </a:t>
            </a:r>
            <a:endParaRPr kumimoji="0" lang="ru-RU" sz="1100" b="1" i="0" u="none" strike="noStrike" kern="1200" cap="none" spc="0" normalizeH="0" baseline="0" noProof="0" dirty="0">
              <a:ln>
                <a:solidFill>
                  <a:srgbClr val="C00000"/>
                </a:solidFill>
              </a:ln>
              <a:solidFill>
                <a:srgbClr val="363194"/>
              </a:solidFill>
              <a:effectLst/>
              <a:uLnTx/>
              <a:uFillTx/>
              <a:ea typeface="+mn-ea"/>
              <a:cs typeface="Times New Roman" pitchFamily="18" charset="0"/>
            </a:endParaRPr>
          </a:p>
          <a:p>
            <a:pPr marL="171442" marR="0" lvl="0" indent="-171442" defTabSz="685766"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ru-RU" sz="1100" b="1" i="0" u="none" strike="noStrike" kern="1200" cap="none" spc="0" normalizeH="0" baseline="0" noProof="0" dirty="0">
                <a:ln>
                  <a:noFill/>
                </a:ln>
                <a:solidFill>
                  <a:srgbClr val="363194"/>
                </a:solidFill>
                <a:effectLst/>
                <a:uLnTx/>
                <a:uFillTx/>
                <a:ea typeface="+mn-ea"/>
                <a:cs typeface="Times New Roman" pitchFamily="18" charset="0"/>
              </a:rPr>
              <a:t>Срок представления с 15 февраля по 1 апреля 2024 года.</a:t>
            </a:r>
          </a:p>
          <a:p>
            <a:pPr marL="171442" marR="0" lvl="0" indent="-171442" defTabSz="685766"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ru-RU" sz="1100" b="1" i="0" u="none" strike="noStrike" kern="1200" cap="none" spc="0" normalizeH="0" baseline="0" noProof="0" dirty="0">
                <a:ln>
                  <a:noFill/>
                </a:ln>
                <a:solidFill>
                  <a:srgbClr val="E36846"/>
                </a:solidFill>
                <a:effectLst/>
                <a:uLnTx/>
                <a:uFillTx/>
                <a:ea typeface="+mn-ea"/>
                <a:cs typeface="Times New Roman" pitchFamily="18" charset="0"/>
              </a:rPr>
              <a:t>Подробные указания по заполнению показателей формы </a:t>
            </a:r>
            <a:r>
              <a:rPr kumimoji="0" lang="ru-RU" sz="1100" b="1" i="0" u="none" strike="noStrike" kern="1200" cap="none" spc="0" normalizeH="0" baseline="0" noProof="0" dirty="0" smtClean="0">
                <a:ln>
                  <a:noFill/>
                </a:ln>
                <a:solidFill>
                  <a:srgbClr val="E36846"/>
                </a:solidFill>
                <a:effectLst/>
                <a:uLnTx/>
                <a:uFillTx/>
                <a:ea typeface="+mn-ea"/>
                <a:cs typeface="Times New Roman" pitchFamily="18" charset="0"/>
              </a:rPr>
              <a:t>№ </a:t>
            </a:r>
            <a:r>
              <a:rPr kumimoji="0" lang="ru-RU" sz="1100" b="1" i="0" u="none" strike="noStrike" kern="1200" cap="none" spc="0" normalizeH="0" baseline="0" noProof="0" dirty="0">
                <a:ln>
                  <a:noFill/>
                </a:ln>
                <a:solidFill>
                  <a:srgbClr val="E36846"/>
                </a:solidFill>
                <a:effectLst/>
                <a:uLnTx/>
                <a:uFillTx/>
                <a:ea typeface="+mn-ea"/>
                <a:cs typeface="Times New Roman" pitchFamily="18" charset="0"/>
              </a:rPr>
              <a:t>11 </a:t>
            </a:r>
            <a:br>
              <a:rPr kumimoji="0" lang="ru-RU" sz="1100" b="1" i="0" u="none" strike="noStrike" kern="1200" cap="none" spc="0" normalizeH="0" baseline="0" noProof="0" dirty="0">
                <a:ln>
                  <a:noFill/>
                </a:ln>
                <a:solidFill>
                  <a:srgbClr val="E36846"/>
                </a:solidFill>
                <a:effectLst/>
                <a:uLnTx/>
                <a:uFillTx/>
                <a:ea typeface="+mn-ea"/>
                <a:cs typeface="Times New Roman" pitchFamily="18" charset="0"/>
              </a:rPr>
            </a:br>
            <a:r>
              <a:rPr kumimoji="0" lang="ru-RU" sz="1100" b="1" i="0" u="none" strike="noStrike" kern="1200" cap="none" spc="0" normalizeH="0" baseline="0" noProof="0" dirty="0">
                <a:ln>
                  <a:noFill/>
                </a:ln>
                <a:solidFill>
                  <a:srgbClr val="E36846"/>
                </a:solidFill>
                <a:effectLst/>
                <a:uLnTx/>
                <a:uFillTx/>
                <a:ea typeface="+mn-ea"/>
                <a:cs typeface="Times New Roman" pitchFamily="18" charset="0"/>
              </a:rPr>
              <a:t>и актуальный шаблон размещены на сайте Росстата </a:t>
            </a:r>
            <a:r>
              <a:rPr kumimoji="0" lang="ru-RU" sz="1100" b="1" i="0" u="none" strike="noStrike" kern="1200" cap="none" spc="0" normalizeH="0" noProof="0" dirty="0">
                <a:ln>
                  <a:noFill/>
                </a:ln>
                <a:solidFill>
                  <a:srgbClr val="E36846"/>
                </a:solidFill>
                <a:effectLst/>
                <a:uLnTx/>
                <a:uFillTx/>
                <a:ea typeface="+mn-ea"/>
                <a:cs typeface="Times New Roman" pitchFamily="18" charset="0"/>
              </a:rPr>
              <a:t>     </a:t>
            </a:r>
            <a:br>
              <a:rPr kumimoji="0" lang="ru-RU" sz="1100" b="1" i="0" u="none" strike="noStrike" kern="1200" cap="none" spc="0" normalizeH="0" noProof="0" dirty="0">
                <a:ln>
                  <a:noFill/>
                </a:ln>
                <a:solidFill>
                  <a:srgbClr val="E36846"/>
                </a:solidFill>
                <a:effectLst/>
                <a:uLnTx/>
                <a:uFillTx/>
                <a:ea typeface="+mn-ea"/>
                <a:cs typeface="Times New Roman" pitchFamily="18" charset="0"/>
              </a:rPr>
            </a:br>
            <a:r>
              <a:rPr kumimoji="0" lang="ru-RU" sz="1100" b="1" i="0" u="none" strike="noStrike" kern="1200" cap="none" spc="0" normalizeH="0" baseline="0" noProof="0" dirty="0">
                <a:ln>
                  <a:noFill/>
                </a:ln>
                <a:solidFill>
                  <a:srgbClr val="E36846"/>
                </a:solidFill>
                <a:effectLst/>
                <a:uLnTx/>
                <a:uFillTx/>
                <a:ea typeface="+mn-ea"/>
                <a:cs typeface="Times New Roman" pitchFamily="18" charset="0"/>
              </a:rPr>
              <a:t>https://rosstat.gov.ru</a:t>
            </a:r>
          </a:p>
          <a:p>
            <a:pPr marL="171442" marR="0" lvl="0" indent="-171442" defTabSz="685766"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ru-RU" sz="1100" b="0" i="0" u="none" strike="noStrike" kern="1200" cap="none" spc="0" normalizeH="0" baseline="0" noProof="0" dirty="0">
              <a:ln>
                <a:noFill/>
              </a:ln>
              <a:solidFill>
                <a:schemeClr val="tx1"/>
              </a:solidFill>
              <a:effectLst/>
              <a:uLnTx/>
              <a:uFillTx/>
              <a:ea typeface="+mn-ea"/>
              <a:cs typeface="+mn-cs"/>
            </a:endParaRPr>
          </a:p>
          <a:p>
            <a:pPr marL="171442" marR="0" lvl="0" indent="-171442" defTabSz="685766"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ru-RU" sz="1100" b="0" i="0" u="none" strike="noStrike" kern="1200" cap="none" spc="0" normalizeH="0" baseline="0" noProof="0" dirty="0">
              <a:ln>
                <a:noFill/>
              </a:ln>
              <a:solidFill>
                <a:schemeClr val="tx1"/>
              </a:solidFill>
              <a:effectLst/>
              <a:uLnTx/>
              <a:uFillTx/>
              <a:ea typeface="+mn-ea"/>
              <a:cs typeface="+mn-cs"/>
            </a:endParaRPr>
          </a:p>
        </p:txBody>
      </p:sp>
      <p:pic>
        <p:nvPicPr>
          <p:cNvPr id="1026" name="Picture 2"/>
          <p:cNvPicPr>
            <a:picLocks noChangeAspect="1" noChangeArrowheads="1"/>
          </p:cNvPicPr>
          <p:nvPr/>
        </p:nvPicPr>
        <p:blipFill>
          <a:blip r:embed="rId2" cstate="print"/>
          <a:srcRect l="16304" t="11594" r="15217" b="4347"/>
          <a:stretch>
            <a:fillRect/>
          </a:stretch>
        </p:blipFill>
        <p:spPr bwMode="auto">
          <a:xfrm>
            <a:off x="301065" y="2028886"/>
            <a:ext cx="5492094" cy="2880000"/>
          </a:xfrm>
          <a:prstGeom prst="rect">
            <a:avLst/>
          </a:prstGeom>
          <a:noFill/>
          <a:ln w="9525">
            <a:noFill/>
            <a:miter lim="800000"/>
            <a:headEnd/>
            <a:tailEnd/>
          </a:ln>
          <a:effectLst/>
        </p:spPr>
      </p:pic>
      <p:grpSp>
        <p:nvGrpSpPr>
          <p:cNvPr id="7" name="Группа 6">
            <a:extLst>
              <a:ext uri="{FF2B5EF4-FFF2-40B4-BE49-F238E27FC236}">
                <a16:creationId xmlns="" xmlns:a16="http://schemas.microsoft.com/office/drawing/2014/main" id="{2A8AE5FF-ECCA-4EB6-9E0E-8F5E613AD6DE}"/>
              </a:ext>
            </a:extLst>
          </p:cNvPr>
          <p:cNvGrpSpPr/>
          <p:nvPr/>
        </p:nvGrpSpPr>
        <p:grpSpPr>
          <a:xfrm>
            <a:off x="6372200" y="1227669"/>
            <a:ext cx="2304256" cy="3144281"/>
            <a:chOff x="6588224" y="850991"/>
            <a:chExt cx="2304256" cy="3144281"/>
          </a:xfrm>
        </p:grpSpPr>
        <p:grpSp>
          <p:nvGrpSpPr>
            <p:cNvPr id="3" name="Группа 2">
              <a:extLst>
                <a:ext uri="{FF2B5EF4-FFF2-40B4-BE49-F238E27FC236}">
                  <a16:creationId xmlns="" xmlns:a16="http://schemas.microsoft.com/office/drawing/2014/main" id="{DB86357D-2C88-407F-B408-3CAB08DA0496}"/>
                </a:ext>
              </a:extLst>
            </p:cNvPr>
            <p:cNvGrpSpPr/>
            <p:nvPr/>
          </p:nvGrpSpPr>
          <p:grpSpPr>
            <a:xfrm>
              <a:off x="6588224" y="850991"/>
              <a:ext cx="2304000" cy="768159"/>
              <a:chOff x="6568286" y="850991"/>
              <a:chExt cx="2304000" cy="768159"/>
            </a:xfrm>
          </p:grpSpPr>
          <p:sp>
            <p:nvSpPr>
              <p:cNvPr id="15" name="Прямоугольник: скругленные углы 14">
                <a:extLst>
                  <a:ext uri="{FF2B5EF4-FFF2-40B4-BE49-F238E27FC236}">
                    <a16:creationId xmlns="" xmlns:a16="http://schemas.microsoft.com/office/drawing/2014/main" id="{C1BB87EC-BE99-4A7A-BA9C-5AB4A6918205}"/>
                  </a:ext>
                </a:extLst>
              </p:cNvPr>
              <p:cNvSpPr/>
              <p:nvPr/>
            </p:nvSpPr>
            <p:spPr>
              <a:xfrm>
                <a:off x="6568286" y="850991"/>
                <a:ext cx="2304000" cy="768159"/>
              </a:xfrm>
              <a:prstGeom prst="roundRect">
                <a:avLst>
                  <a:gd name="adj" fmla="val 5487"/>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8" name="Прямоугольник 7"/>
              <p:cNvSpPr/>
              <p:nvPr/>
            </p:nvSpPr>
            <p:spPr>
              <a:xfrm>
                <a:off x="6984424" y="1059582"/>
                <a:ext cx="1404000" cy="324000"/>
              </a:xfrm>
              <a:prstGeom prst="rect">
                <a:avLst/>
              </a:prstGeom>
              <a:noFill/>
            </p:spPr>
            <p:txBody>
              <a:bodyPr wrap="square">
                <a:spAutoFit/>
              </a:bodyPr>
              <a:lstStyle/>
              <a:p>
                <a:r>
                  <a:rPr lang="ru-RU" sz="1400" dirty="0">
                    <a:cs typeface="Times New Roman" pitchFamily="18" charset="0"/>
                  </a:rPr>
                  <a:t>Респондентам</a:t>
                </a:r>
              </a:p>
            </p:txBody>
          </p:sp>
        </p:grpSp>
        <p:grpSp>
          <p:nvGrpSpPr>
            <p:cNvPr id="2" name="Группа 1">
              <a:extLst>
                <a:ext uri="{FF2B5EF4-FFF2-40B4-BE49-F238E27FC236}">
                  <a16:creationId xmlns="" xmlns:a16="http://schemas.microsoft.com/office/drawing/2014/main" id="{05CD9A6C-ACD6-4DBC-A1B1-B09D647B39C3}"/>
                </a:ext>
              </a:extLst>
            </p:cNvPr>
            <p:cNvGrpSpPr/>
            <p:nvPr/>
          </p:nvGrpSpPr>
          <p:grpSpPr>
            <a:xfrm>
              <a:off x="6588480" y="1947606"/>
              <a:ext cx="2304000" cy="900000"/>
              <a:chOff x="6516216" y="1947606"/>
              <a:chExt cx="2304000" cy="900000"/>
            </a:xfrm>
          </p:grpSpPr>
          <p:sp>
            <p:nvSpPr>
              <p:cNvPr id="16" name="Прямоугольник: скругленные углы 15">
                <a:extLst>
                  <a:ext uri="{FF2B5EF4-FFF2-40B4-BE49-F238E27FC236}">
                    <a16:creationId xmlns="" xmlns:a16="http://schemas.microsoft.com/office/drawing/2014/main" id="{46C526E7-5851-4AEA-BDAF-8584C5ACD90E}"/>
                  </a:ext>
                </a:extLst>
              </p:cNvPr>
              <p:cNvSpPr/>
              <p:nvPr/>
            </p:nvSpPr>
            <p:spPr>
              <a:xfrm>
                <a:off x="6516216" y="1947606"/>
                <a:ext cx="2304000" cy="900000"/>
              </a:xfrm>
              <a:prstGeom prst="roundRect">
                <a:avLst>
                  <a:gd name="adj" fmla="val 5487"/>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9" name="Прямоугольник 8"/>
              <p:cNvSpPr/>
              <p:nvPr/>
            </p:nvSpPr>
            <p:spPr>
              <a:xfrm>
                <a:off x="6535595" y="1956777"/>
                <a:ext cx="2268000" cy="830997"/>
              </a:xfrm>
              <a:prstGeom prst="rect">
                <a:avLst/>
              </a:prstGeom>
              <a:noFill/>
            </p:spPr>
            <p:txBody>
              <a:bodyPr wrap="square">
                <a:spAutoFit/>
              </a:bodyPr>
              <a:lstStyle/>
              <a:p>
                <a:r>
                  <a:rPr lang="ru-RU" sz="1200" dirty="0">
                    <a:cs typeface="Times New Roman" pitchFamily="18" charset="0"/>
                  </a:rPr>
                  <a:t>Формы федерального статистического наблюдения </a:t>
                </a:r>
                <a:br>
                  <a:rPr lang="ru-RU" sz="1200" dirty="0">
                    <a:cs typeface="Times New Roman" pitchFamily="18" charset="0"/>
                  </a:rPr>
                </a:br>
                <a:r>
                  <a:rPr lang="ru-RU" sz="1200" dirty="0">
                    <a:cs typeface="Times New Roman" pitchFamily="18" charset="0"/>
                  </a:rPr>
                  <a:t>и формы бухгалтерской (финансовой) отчетности</a:t>
                </a:r>
              </a:p>
            </p:txBody>
          </p:sp>
        </p:grpSp>
        <p:grpSp>
          <p:nvGrpSpPr>
            <p:cNvPr id="6" name="Группа 5">
              <a:extLst>
                <a:ext uri="{FF2B5EF4-FFF2-40B4-BE49-F238E27FC236}">
                  <a16:creationId xmlns="" xmlns:a16="http://schemas.microsoft.com/office/drawing/2014/main" id="{2BD822B1-2C0A-4190-A193-A2FAF54D4957}"/>
                </a:ext>
              </a:extLst>
            </p:cNvPr>
            <p:cNvGrpSpPr/>
            <p:nvPr/>
          </p:nvGrpSpPr>
          <p:grpSpPr>
            <a:xfrm>
              <a:off x="6588480" y="3227113"/>
              <a:ext cx="2304000" cy="768159"/>
              <a:chOff x="6516216" y="3099735"/>
              <a:chExt cx="2304000" cy="768159"/>
            </a:xfrm>
          </p:grpSpPr>
          <p:sp>
            <p:nvSpPr>
              <p:cNvPr id="17" name="Прямоугольник: скругленные углы 16">
                <a:extLst>
                  <a:ext uri="{FF2B5EF4-FFF2-40B4-BE49-F238E27FC236}">
                    <a16:creationId xmlns="" xmlns:a16="http://schemas.microsoft.com/office/drawing/2014/main" id="{D77EC238-C786-4027-9115-63BC53109F41}"/>
                  </a:ext>
                </a:extLst>
              </p:cNvPr>
              <p:cNvSpPr/>
              <p:nvPr/>
            </p:nvSpPr>
            <p:spPr>
              <a:xfrm>
                <a:off x="6516216" y="3099735"/>
                <a:ext cx="2304000" cy="768159"/>
              </a:xfrm>
              <a:prstGeom prst="roundRect">
                <a:avLst>
                  <a:gd name="adj" fmla="val 5487"/>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0" name="Прямоугольник 9"/>
              <p:cNvSpPr/>
              <p:nvPr/>
            </p:nvSpPr>
            <p:spPr>
              <a:xfrm>
                <a:off x="6535595" y="3214693"/>
                <a:ext cx="2268000" cy="461665"/>
              </a:xfrm>
              <a:prstGeom prst="rect">
                <a:avLst/>
              </a:prstGeom>
              <a:noFill/>
            </p:spPr>
            <p:txBody>
              <a:bodyPr wrap="square">
                <a:spAutoFit/>
              </a:bodyPr>
              <a:lstStyle/>
              <a:p>
                <a:r>
                  <a:rPr lang="ru-RU" sz="1200" dirty="0">
                    <a:cs typeface="Times New Roman" pitchFamily="18" charset="0"/>
                  </a:rPr>
                  <a:t>Альбом форм федерального статистического наблюдения</a:t>
                </a:r>
              </a:p>
            </p:txBody>
          </p:sp>
        </p:grpSp>
        <p:sp>
          <p:nvSpPr>
            <p:cNvPr id="21" name="Стрелка: шеврон 20">
              <a:extLst>
                <a:ext uri="{FF2B5EF4-FFF2-40B4-BE49-F238E27FC236}">
                  <a16:creationId xmlns="" xmlns:a16="http://schemas.microsoft.com/office/drawing/2014/main" id="{EF1DCCA4-DCB0-4278-8BD4-533F0BDDB2C5}"/>
                </a:ext>
              </a:extLst>
            </p:cNvPr>
            <p:cNvSpPr/>
            <p:nvPr/>
          </p:nvSpPr>
          <p:spPr>
            <a:xfrm rot="5400000">
              <a:off x="7534661" y="1516360"/>
              <a:ext cx="343402" cy="519090"/>
            </a:xfrm>
            <a:prstGeom prst="chevron">
              <a:avLst>
                <a:gd name="adj" fmla="val 774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Стрелка: шеврон 21">
              <a:extLst>
                <a:ext uri="{FF2B5EF4-FFF2-40B4-BE49-F238E27FC236}">
                  <a16:creationId xmlns="" xmlns:a16="http://schemas.microsoft.com/office/drawing/2014/main" id="{AD48E5B3-6E1B-403F-AB16-B2E4EF39CE97}"/>
                </a:ext>
              </a:extLst>
            </p:cNvPr>
            <p:cNvSpPr/>
            <p:nvPr/>
          </p:nvSpPr>
          <p:spPr>
            <a:xfrm rot="5400000">
              <a:off x="7534661" y="2771938"/>
              <a:ext cx="343402" cy="519090"/>
            </a:xfrm>
            <a:prstGeom prst="chevron">
              <a:avLst>
                <a:gd name="adj" fmla="val 774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6"/>
          <p:cNvSpPr>
            <a:spLocks noGrp="1"/>
          </p:cNvSpPr>
          <p:nvPr>
            <p:ph type="body" sz="quarter" idx="4294967295"/>
          </p:nvPr>
        </p:nvSpPr>
        <p:spPr>
          <a:xfrm>
            <a:off x="214282" y="951942"/>
            <a:ext cx="8542276" cy="3348000"/>
          </a:xfrm>
          <a:prstGeom prst="rect">
            <a:avLst/>
          </a:prstGeom>
        </p:spPr>
        <p:txBody>
          <a:bodyPr/>
          <a:lstStyle/>
          <a:p>
            <a:pPr indent="457200">
              <a:buNone/>
            </a:pPr>
            <a:r>
              <a:rPr lang="ru-RU" sz="1200" dirty="0">
                <a:solidFill>
                  <a:srgbClr val="282A2E"/>
                </a:solidFill>
                <a:cs typeface="Times New Roman" pitchFamily="18" charset="0"/>
              </a:rPr>
              <a:t>Первичные статистические данные (далее – данные) по форме федерального статистического </a:t>
            </a:r>
            <a:br>
              <a:rPr lang="ru-RU" sz="1200" dirty="0">
                <a:solidFill>
                  <a:srgbClr val="282A2E"/>
                </a:solidFill>
                <a:cs typeface="Times New Roman" pitchFamily="18" charset="0"/>
              </a:rPr>
            </a:br>
            <a:r>
              <a:rPr lang="ru-RU" sz="1200" dirty="0">
                <a:solidFill>
                  <a:srgbClr val="282A2E"/>
                </a:solidFill>
                <a:cs typeface="Times New Roman" pitchFamily="18" charset="0"/>
              </a:rPr>
              <a:t>наблюдения № 11 «Сведения о наличии и движении основных фондов (средств) и других нефинансовых </a:t>
            </a:r>
            <a:br>
              <a:rPr lang="ru-RU" sz="1200" dirty="0">
                <a:solidFill>
                  <a:srgbClr val="282A2E"/>
                </a:solidFill>
                <a:cs typeface="Times New Roman" pitchFamily="18" charset="0"/>
              </a:rPr>
            </a:br>
            <a:r>
              <a:rPr lang="ru-RU" sz="1200" dirty="0">
                <a:solidFill>
                  <a:srgbClr val="282A2E"/>
                </a:solidFill>
                <a:cs typeface="Times New Roman" pitchFamily="18" charset="0"/>
              </a:rPr>
              <a:t>активов» (далее – форма) предоставляют юридические лица, независимо от вида их экономической деятельности, формы собственности и организационно-правовой формы, кроме субъектов малого предпринимательства и некоммерческих организаций (далее – респонденты).</a:t>
            </a:r>
          </a:p>
          <a:p>
            <a:pPr indent="457200">
              <a:buNone/>
            </a:pPr>
            <a:r>
              <a:rPr lang="ru-RU" sz="1200" dirty="0">
                <a:solidFill>
                  <a:srgbClr val="282A2E"/>
                </a:solidFill>
                <a:cs typeface="Times New Roman" pitchFamily="18" charset="0"/>
              </a:rPr>
              <a:t>В случае отсутствия явления респондентом направляется подписанный в установленном порядке </a:t>
            </a:r>
            <a:br>
              <a:rPr lang="ru-RU" sz="1200" dirty="0">
                <a:solidFill>
                  <a:srgbClr val="282A2E"/>
                </a:solidFill>
                <a:cs typeface="Times New Roman" pitchFamily="18" charset="0"/>
              </a:rPr>
            </a:br>
            <a:r>
              <a:rPr lang="ru-RU" sz="1200" dirty="0">
                <a:solidFill>
                  <a:srgbClr val="282A2E"/>
                </a:solidFill>
                <a:cs typeface="Times New Roman" pitchFamily="18" charset="0"/>
              </a:rPr>
              <a:t>отчет по форме с заполненным титульным разделом формы, а также значениями по обязательным строкам (раздел 4 строка 41 графа 4, строка 42 графа 4 и 5). Респондент обязательно должен указать количество организаций, включенных в отчет, перечислить коды ОКПО / идентификационные номера этих респондентов </a:t>
            </a:r>
            <a:br>
              <a:rPr lang="ru-RU" sz="1200" dirty="0">
                <a:solidFill>
                  <a:srgbClr val="282A2E"/>
                </a:solidFill>
                <a:cs typeface="Times New Roman" pitchFamily="18" charset="0"/>
              </a:rPr>
            </a:br>
            <a:r>
              <a:rPr lang="ru-RU" sz="1200" dirty="0">
                <a:solidFill>
                  <a:srgbClr val="282A2E"/>
                </a:solidFill>
                <a:cs typeface="Times New Roman" pitchFamily="18" charset="0"/>
              </a:rPr>
              <a:t>и их среднегодовую стоимость равную 0. В остальных строках, кроме заполненных по умолчанию </a:t>
            </a:r>
            <a:br>
              <a:rPr lang="ru-RU" sz="1200" dirty="0">
                <a:solidFill>
                  <a:srgbClr val="282A2E"/>
                </a:solidFill>
                <a:cs typeface="Times New Roman" pitchFamily="18" charset="0"/>
              </a:rPr>
            </a:br>
            <a:r>
              <a:rPr lang="ru-RU" sz="1200" dirty="0">
                <a:solidFill>
                  <a:srgbClr val="282A2E"/>
                </a:solidFill>
                <a:cs typeface="Times New Roman" pitchFamily="18" charset="0"/>
              </a:rPr>
              <a:t>(раздел 1 строка 02, 04, 06, 07, 08, 10 – 13 графа 14), не должно указываться никаких значений данных, </a:t>
            </a:r>
            <a:br>
              <a:rPr lang="ru-RU" sz="1200" dirty="0">
                <a:solidFill>
                  <a:srgbClr val="282A2E"/>
                </a:solidFill>
                <a:cs typeface="Times New Roman" pitchFamily="18" charset="0"/>
              </a:rPr>
            </a:br>
            <a:r>
              <a:rPr lang="ru-RU" sz="1200" dirty="0">
                <a:solidFill>
                  <a:srgbClr val="282A2E"/>
                </a:solidFill>
                <a:cs typeface="Times New Roman" pitchFamily="18" charset="0"/>
              </a:rPr>
              <a:t>в том числе нулевых и прочерков.</a:t>
            </a:r>
          </a:p>
          <a:p>
            <a:pPr indent="457200">
              <a:buNone/>
            </a:pPr>
            <a:r>
              <a:rPr lang="ru-RU" sz="1200" dirty="0">
                <a:solidFill>
                  <a:srgbClr val="282A2E"/>
                </a:solidFill>
                <a:cs typeface="Times New Roman" pitchFamily="18" charset="0"/>
              </a:rPr>
              <a:t>При наличии у юридического лица обособленных подразделений, расположенных на одной территории субъекта Российской Федерации с юридическим лицом, сведения по форме предоставляются в целом по юридическому лицу, включая данные по обособленным подразделениям.</a:t>
            </a:r>
          </a:p>
          <a:p>
            <a:pPr indent="457200">
              <a:buNone/>
            </a:pPr>
            <a:r>
              <a:rPr lang="ru-RU" sz="1200" dirty="0">
                <a:solidFill>
                  <a:srgbClr val="282A2E"/>
                </a:solidFill>
                <a:cs typeface="Times New Roman" pitchFamily="18" charset="0"/>
              </a:rPr>
              <a:t>При наличии у юридического лица обособленных подразделений, расположенных на территории разных субъектов Российской Федерации, данные предоставляются по каждому обособленному подразделению по месту их нахождения.</a:t>
            </a:r>
          </a:p>
          <a:p>
            <a:pPr indent="457200">
              <a:buNone/>
            </a:pPr>
            <a:endParaRPr lang="ru-RU" sz="1200" dirty="0">
              <a:solidFill>
                <a:srgbClr val="282A2E"/>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CDD65A-503E-8E12-3243-017CD23FCDB5}"/>
              </a:ext>
            </a:extLst>
          </p:cNvPr>
          <p:cNvSpPr>
            <a:spLocks noGrp="1"/>
          </p:cNvSpPr>
          <p:nvPr>
            <p:ph type="title"/>
          </p:nvPr>
        </p:nvSpPr>
        <p:spPr/>
        <p:txBody>
          <a:bodyPr/>
          <a:lstStyle/>
          <a:p>
            <a:r>
              <a:t>2</a:t>
            </a:r>
            <a:endParaRPr lang="ru-RU" dirty="0"/>
          </a:p>
        </p:txBody>
      </p:sp>
      <p:sp>
        <p:nvSpPr>
          <p:cNvPr id="3" name="Текст 2">
            <a:extLst>
              <a:ext uri="{FF2B5EF4-FFF2-40B4-BE49-F238E27FC236}">
                <a16:creationId xmlns="" xmlns:a16="http://schemas.microsoft.com/office/drawing/2014/main" id="{6987C252-1EB7-AEF1-21BA-C0D8A64F17C0}"/>
              </a:ext>
            </a:extLst>
          </p:cNvPr>
          <p:cNvSpPr>
            <a:spLocks noGrp="1"/>
          </p:cNvSpPr>
          <p:nvPr>
            <p:ph type="body" idx="1"/>
          </p:nvPr>
        </p:nvSpPr>
        <p:spPr/>
        <p:txBody>
          <a:bodyPr>
            <a:noAutofit/>
          </a:bodyPr>
          <a:lstStyle/>
          <a:p>
            <a:pPr marL="20003">
              <a:spcBef>
                <a:spcPts val="1001"/>
              </a:spcBef>
            </a:pPr>
            <a:r>
              <a:rPr lang="ru-RU" spc="-19" dirty="0">
                <a:latin typeface="+mj-lt"/>
                <a:cs typeface="Times New Roman" pitchFamily="18" charset="0"/>
              </a:rPr>
              <a:t>Порядок заполнения каждого раздела (</a:t>
            </a:r>
            <a:r>
              <a:rPr lang="ru-RU" spc="-19" dirty="0" err="1">
                <a:latin typeface="+mj-lt"/>
                <a:cs typeface="Times New Roman" pitchFamily="18" charset="0"/>
              </a:rPr>
              <a:t>xml</a:t>
            </a:r>
            <a:r>
              <a:rPr lang="ru-RU" spc="-19" dirty="0">
                <a:latin typeface="+mj-lt"/>
                <a:cs typeface="Times New Roman" pitchFamily="18" charset="0"/>
              </a:rPr>
              <a:t> шаблона), с разбором типичных ошибок  при заполнении</a:t>
            </a:r>
          </a:p>
        </p:txBody>
      </p:sp>
    </p:spTree>
    <p:extLst>
      <p:ext uri="{BB962C8B-B14F-4D97-AF65-F5344CB8AC3E}">
        <p14:creationId xmlns="" xmlns:p14="http://schemas.microsoft.com/office/powerpoint/2010/main" val="239348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84890" y="315454"/>
            <a:ext cx="5904000" cy="387627"/>
          </a:xfrm>
        </p:spPr>
        <p:txBody>
          <a:bodyPr>
            <a:noAutofit/>
          </a:bodyPr>
          <a:lstStyle/>
          <a:p>
            <a:r>
              <a:rPr lang="ru-RU" sz="2200" dirty="0">
                <a:solidFill>
                  <a:srgbClr val="363194"/>
                </a:solidFill>
                <a:cs typeface="Times New Roman" pitchFamily="18" charset="0"/>
              </a:rPr>
              <a:t>ЗАПОЛНЕНИЕ ТИТУЛЬНОГО ЛИСТА</a:t>
            </a:r>
          </a:p>
        </p:txBody>
      </p:sp>
      <p:graphicFrame>
        <p:nvGraphicFramePr>
          <p:cNvPr id="6" name="Таблица 5"/>
          <p:cNvGraphicFramePr>
            <a:graphicFrameLocks noGrp="1"/>
          </p:cNvGraphicFramePr>
          <p:nvPr>
            <p:extLst>
              <p:ext uri="{D42A27DB-BD31-4B8C-83A1-F6EECF244321}">
                <p14:modId xmlns="" xmlns:p14="http://schemas.microsoft.com/office/powerpoint/2010/main" val="170011645"/>
              </p:ext>
            </p:extLst>
          </p:nvPr>
        </p:nvGraphicFramePr>
        <p:xfrm>
          <a:off x="396160" y="894382"/>
          <a:ext cx="5616000" cy="3714776"/>
        </p:xfrm>
        <a:graphic>
          <a:graphicData uri="http://schemas.openxmlformats.org/drawingml/2006/table">
            <a:tbl>
              <a:tblPr/>
              <a:tblGrid>
                <a:gridCol w="2652464">
                  <a:extLst>
                    <a:ext uri="{9D8B030D-6E8A-4147-A177-3AD203B41FA5}">
                      <a16:colId xmlns="" xmlns:a16="http://schemas.microsoft.com/office/drawing/2014/main" val="20000"/>
                    </a:ext>
                  </a:extLst>
                </a:gridCol>
                <a:gridCol w="2963536">
                  <a:extLst>
                    <a:ext uri="{9D8B030D-6E8A-4147-A177-3AD203B41FA5}">
                      <a16:colId xmlns="" xmlns:a16="http://schemas.microsoft.com/office/drawing/2014/main" val="20001"/>
                    </a:ext>
                  </a:extLst>
                </a:gridCol>
              </a:tblGrid>
              <a:tr h="468971">
                <a:tc>
                  <a:txBody>
                    <a:bodyPr/>
                    <a:lstStyle/>
                    <a:p>
                      <a:pPr marL="0" marR="0" indent="0" algn="ctr" defTabSz="685800" rtl="0" eaLnBrk="1" fontAlgn="auto" latinLnBrk="0" hangingPunct="1">
                        <a:lnSpc>
                          <a:spcPct val="115000"/>
                        </a:lnSpc>
                        <a:spcBef>
                          <a:spcPts val="0"/>
                        </a:spcBef>
                        <a:spcAft>
                          <a:spcPts val="1000"/>
                        </a:spcAft>
                        <a:buClrTx/>
                        <a:buSzTx/>
                        <a:buFontTx/>
                        <a:buNone/>
                        <a:tabLst/>
                        <a:defRPr/>
                      </a:pPr>
                      <a:r>
                        <a:rPr lang="ru-RU" sz="1200" b="1" dirty="0">
                          <a:solidFill>
                            <a:srgbClr val="363194"/>
                          </a:solidFill>
                          <a:latin typeface="+mn-lt"/>
                          <a:ea typeface="Calibri"/>
                          <a:cs typeface="Times New Roman" pitchFamily="18" charset="0"/>
                        </a:rPr>
                        <a:t>ПРАВИЛЬНО</a:t>
                      </a:r>
                    </a:p>
                  </a:txBody>
                  <a:tcPr marL="68580" marR="68580" marT="0" marB="0" anchor="ctr">
                    <a:lnL w="9525" cap="flat" cmpd="sng" algn="ctr">
                      <a:solidFill>
                        <a:srgbClr val="838383"/>
                      </a:solidFill>
                      <a:prstDash val="solid"/>
                      <a:round/>
                      <a:headEnd type="none" w="med" len="med"/>
                      <a:tailEnd type="none" w="med" len="med"/>
                    </a:lnL>
                    <a:lnR w="6350"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6350" cap="flat" cmpd="sng" algn="ctr">
                      <a:solidFill>
                        <a:srgbClr val="838383"/>
                      </a:solidFill>
                      <a:prstDash val="solid"/>
                      <a:round/>
                      <a:headEnd type="none" w="med" len="med"/>
                      <a:tailEnd type="none" w="med" len="med"/>
                    </a:lnB>
                    <a:solidFill>
                      <a:srgbClr val="D3F5E2"/>
                    </a:solidFill>
                  </a:tcPr>
                </a:tc>
                <a:tc>
                  <a:txBody>
                    <a:bodyPr/>
                    <a:lstStyle/>
                    <a:p>
                      <a:pPr marL="0" marR="0" indent="0" algn="ctr" defTabSz="685800" rtl="0" eaLnBrk="1" fontAlgn="auto" latinLnBrk="0" hangingPunct="1">
                        <a:lnSpc>
                          <a:spcPct val="115000"/>
                        </a:lnSpc>
                        <a:spcBef>
                          <a:spcPts val="0"/>
                        </a:spcBef>
                        <a:spcAft>
                          <a:spcPts val="1000"/>
                        </a:spcAft>
                        <a:buClrTx/>
                        <a:buSzTx/>
                        <a:buFontTx/>
                        <a:buNone/>
                        <a:tabLst/>
                        <a:defRPr/>
                      </a:pPr>
                      <a:r>
                        <a:rPr lang="ru-RU" sz="1200" b="1" dirty="0">
                          <a:solidFill>
                            <a:srgbClr val="E36846"/>
                          </a:solidFill>
                          <a:latin typeface="+mn-lt"/>
                          <a:ea typeface="Calibri"/>
                          <a:cs typeface="Times New Roman" pitchFamily="18" charset="0"/>
                        </a:rPr>
                        <a:t>НЕ ПРАВИЛЬНО</a:t>
                      </a:r>
                    </a:p>
                  </a:txBody>
                  <a:tcPr marL="68580" marR="68580" marT="0" marB="0" anchor="ctr">
                    <a:lnL w="6350"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FCDFD7"/>
                    </a:solidFill>
                  </a:tcPr>
                </a:tc>
                <a:extLst>
                  <a:ext uri="{0D108BD9-81ED-4DB2-BD59-A6C34878D82A}">
                    <a16:rowId xmlns="" xmlns:a16="http://schemas.microsoft.com/office/drawing/2014/main" val="10000"/>
                  </a:ext>
                </a:extLst>
              </a:tr>
              <a:tr h="945426">
                <a:tc>
                  <a:txBody>
                    <a:bodyPr/>
                    <a:lstStyle/>
                    <a:p>
                      <a:pPr marL="0" marR="0" indent="0" algn="l" defTabSz="685800" rtl="0" eaLnBrk="1" fontAlgn="auto" latinLnBrk="0" hangingPunct="1">
                        <a:lnSpc>
                          <a:spcPct val="115000"/>
                        </a:lnSpc>
                        <a:spcBef>
                          <a:spcPts val="0"/>
                        </a:spcBef>
                        <a:spcAft>
                          <a:spcPts val="1000"/>
                        </a:spcAft>
                        <a:buClrTx/>
                        <a:buSzTx/>
                        <a:buFontTx/>
                        <a:buNone/>
                        <a:tabLst/>
                        <a:defRPr/>
                      </a:pPr>
                      <a:r>
                        <a:rPr lang="ru-RU" sz="1000" dirty="0">
                          <a:solidFill>
                            <a:srgbClr val="000000"/>
                          </a:solidFill>
                          <a:latin typeface="+mn-lt"/>
                          <a:ea typeface="Times New Roman"/>
                          <a:cs typeface="Times New Roman" pitchFamily="18" charset="0"/>
                        </a:rPr>
                        <a:t>ОКПО (</a:t>
                      </a:r>
                      <a:r>
                        <a:rPr lang="ru-RU" sz="1000" dirty="0">
                          <a:latin typeface="+mn-lt"/>
                          <a:ea typeface="Calibri"/>
                          <a:cs typeface="Times New Roman" pitchFamily="18" charset="0"/>
                        </a:rPr>
                        <a:t>на основании Уведомления </a:t>
                      </a:r>
                      <a:br>
                        <a:rPr lang="ru-RU" sz="1000" dirty="0">
                          <a:latin typeface="+mn-lt"/>
                          <a:ea typeface="Calibri"/>
                          <a:cs typeface="Times New Roman" pitchFamily="18" charset="0"/>
                        </a:rPr>
                      </a:br>
                      <a:r>
                        <a:rPr lang="ru-RU" sz="1000" dirty="0">
                          <a:latin typeface="+mn-lt"/>
                          <a:ea typeface="Calibri"/>
                          <a:cs typeface="Times New Roman" pitchFamily="18" charset="0"/>
                        </a:rPr>
                        <a:t>о присвоении кода ОКПО размещенного </a:t>
                      </a:r>
                      <a:br>
                        <a:rPr lang="ru-RU" sz="1000" dirty="0">
                          <a:latin typeface="+mn-lt"/>
                          <a:ea typeface="Calibri"/>
                          <a:cs typeface="Times New Roman" pitchFamily="18" charset="0"/>
                        </a:rPr>
                      </a:br>
                      <a:r>
                        <a:rPr lang="ru-RU" sz="1000" dirty="0">
                          <a:latin typeface="+mn-lt"/>
                          <a:ea typeface="Calibri"/>
                          <a:cs typeface="Times New Roman" pitchFamily="18" charset="0"/>
                        </a:rPr>
                        <a:t>на сайте системы сбора отчетности Росстата </a:t>
                      </a:r>
                      <a:r>
                        <a:rPr lang="en-US" sz="1000" dirty="0">
                          <a:latin typeface="+mn-lt"/>
                          <a:ea typeface="Calibri"/>
                          <a:cs typeface="Times New Roman" pitchFamily="18" charset="0"/>
                        </a:rPr>
                        <a:t>https://websbor.rosstat.gov.ru/online/info</a:t>
                      </a:r>
                      <a:r>
                        <a:rPr lang="ru-RU" sz="1000" dirty="0">
                          <a:latin typeface="+mn-lt"/>
                          <a:ea typeface="Calibri"/>
                          <a:cs typeface="Times New Roman" pitchFamily="18" charset="0"/>
                        </a:rPr>
                        <a:t>)</a:t>
                      </a:r>
                    </a:p>
                  </a:txBody>
                  <a:tcPr marL="68580" marR="68580" marT="0" marB="0">
                    <a:lnL w="9525"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6350"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D3F5E2"/>
                    </a:solidFill>
                  </a:tcPr>
                </a:tc>
                <a:tc>
                  <a:txBody>
                    <a:bodyPr/>
                    <a:lstStyle/>
                    <a:p>
                      <a:pPr marL="0" marR="0" indent="0" algn="l" defTabSz="685800" rtl="0" eaLnBrk="1" fontAlgn="auto" latinLnBrk="0" hangingPunct="1">
                        <a:lnSpc>
                          <a:spcPct val="115000"/>
                        </a:lnSpc>
                        <a:spcBef>
                          <a:spcPts val="0"/>
                        </a:spcBef>
                        <a:spcAft>
                          <a:spcPts val="1000"/>
                        </a:spcAft>
                        <a:buClrTx/>
                        <a:buSzTx/>
                        <a:buFontTx/>
                        <a:buNone/>
                        <a:tabLst/>
                        <a:defRPr/>
                      </a:pPr>
                      <a:r>
                        <a:rPr lang="ru-RU" sz="1000" dirty="0">
                          <a:solidFill>
                            <a:srgbClr val="000000"/>
                          </a:solidFill>
                          <a:latin typeface="+mn-lt"/>
                          <a:ea typeface="Times New Roman"/>
                          <a:cs typeface="Times New Roman" pitchFamily="18" charset="0"/>
                        </a:rPr>
                        <a:t>ОКПО (организация имеющая обособленные подразделения представила отчет по коду ОКПО юридического лица 99999999, </a:t>
                      </a:r>
                      <a:br>
                        <a:rPr lang="ru-RU" sz="1000" dirty="0">
                          <a:solidFill>
                            <a:srgbClr val="000000"/>
                          </a:solidFill>
                          <a:latin typeface="+mn-lt"/>
                          <a:ea typeface="Times New Roman"/>
                          <a:cs typeface="Times New Roman" pitchFamily="18" charset="0"/>
                        </a:rPr>
                      </a:br>
                      <a:r>
                        <a:rPr lang="ru-RU" sz="1000" dirty="0">
                          <a:solidFill>
                            <a:srgbClr val="000000"/>
                          </a:solidFill>
                          <a:latin typeface="+mn-lt"/>
                          <a:ea typeface="Times New Roman"/>
                          <a:cs typeface="Times New Roman" pitchFamily="18" charset="0"/>
                        </a:rPr>
                        <a:t>а не головного подразделения 99999999600001)</a:t>
                      </a:r>
                      <a:r>
                        <a:rPr lang="ru-RU" sz="1000" dirty="0">
                          <a:latin typeface="+mn-lt"/>
                          <a:ea typeface="Calibri"/>
                          <a:cs typeface="Times New Roman" pitchFamily="18" charset="0"/>
                        </a:rPr>
                        <a:t> </a:t>
                      </a:r>
                    </a:p>
                  </a:txBody>
                  <a:tcPr marL="68580" marR="68580" marT="0" marB="0">
                    <a:lnL w="9525"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FCDFD7"/>
                    </a:solidFill>
                  </a:tcPr>
                </a:tc>
                <a:extLst>
                  <a:ext uri="{0D108BD9-81ED-4DB2-BD59-A6C34878D82A}">
                    <a16:rowId xmlns="" xmlns:a16="http://schemas.microsoft.com/office/drawing/2014/main" val="10001"/>
                  </a:ext>
                </a:extLst>
              </a:tr>
              <a:tr h="315142">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ru-RU" sz="1000" dirty="0">
                          <a:solidFill>
                            <a:srgbClr val="000000"/>
                          </a:solidFill>
                          <a:latin typeface="+mn-lt"/>
                          <a:ea typeface="Times New Roman"/>
                          <a:cs typeface="Times New Roman" pitchFamily="18" charset="0"/>
                        </a:rPr>
                        <a:t>Наименование организации</a:t>
                      </a:r>
                      <a:endParaRPr lang="ru-RU" sz="1000" dirty="0">
                        <a:latin typeface="+mn-lt"/>
                        <a:ea typeface="Calibri"/>
                        <a:cs typeface="Times New Roman" pitchFamily="18" charset="0"/>
                      </a:endParaRPr>
                    </a:p>
                  </a:txBody>
                  <a:tcPr marL="68580" marR="68580" marT="0" marB="0">
                    <a:lnL w="9525"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D3F5E2"/>
                    </a:solidFill>
                  </a:tcPr>
                </a:tc>
                <a:tc>
                  <a:txBody>
                    <a:bodyPr/>
                    <a:lstStyle/>
                    <a:p>
                      <a:pPr algn="l">
                        <a:lnSpc>
                          <a:spcPct val="115000"/>
                        </a:lnSpc>
                        <a:spcAft>
                          <a:spcPts val="1000"/>
                        </a:spcAft>
                      </a:pPr>
                      <a:endParaRPr lang="ru-RU" sz="1000" dirty="0">
                        <a:latin typeface="+mn-lt"/>
                        <a:ea typeface="Calibri"/>
                        <a:cs typeface="Times New Roman" pitchFamily="18" charset="0"/>
                      </a:endParaRPr>
                    </a:p>
                  </a:txBody>
                  <a:tcPr marL="68580" marR="68580" marT="0" marB="0">
                    <a:lnL w="9525"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FCDFD7"/>
                    </a:solidFill>
                  </a:tcPr>
                </a:tc>
                <a:extLst>
                  <a:ext uri="{0D108BD9-81ED-4DB2-BD59-A6C34878D82A}">
                    <a16:rowId xmlns="" xmlns:a16="http://schemas.microsoft.com/office/drawing/2014/main" val="10002"/>
                  </a:ext>
                </a:extLst>
              </a:tr>
              <a:tr h="297789">
                <a:tc>
                  <a:txBody>
                    <a:bodyPr/>
                    <a:lstStyle/>
                    <a:p>
                      <a:pPr algn="l">
                        <a:lnSpc>
                          <a:spcPct val="115000"/>
                        </a:lnSpc>
                        <a:spcAft>
                          <a:spcPts val="0"/>
                        </a:spcAft>
                      </a:pPr>
                      <a:r>
                        <a:rPr lang="ru-RU" sz="1000" dirty="0">
                          <a:latin typeface="+mn-lt"/>
                          <a:ea typeface="Calibri"/>
                          <a:cs typeface="Times New Roman" pitchFamily="18" charset="0"/>
                        </a:rPr>
                        <a:t>Руководитель организации (ФИО)</a:t>
                      </a:r>
                    </a:p>
                  </a:txBody>
                  <a:tcPr marL="68580" marR="68580" marT="0" marB="0">
                    <a:lnL w="9525"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D3F5E2"/>
                    </a:solidFill>
                  </a:tcPr>
                </a:tc>
                <a:tc>
                  <a:txBody>
                    <a:bodyPr/>
                    <a:lstStyle/>
                    <a:p>
                      <a:pPr algn="l">
                        <a:lnSpc>
                          <a:spcPct val="115000"/>
                        </a:lnSpc>
                        <a:spcAft>
                          <a:spcPts val="0"/>
                        </a:spcAft>
                      </a:pPr>
                      <a:endParaRPr lang="ru-RU" sz="1000" dirty="0">
                        <a:latin typeface="+mn-lt"/>
                        <a:ea typeface="Calibri"/>
                        <a:cs typeface="Times New Roman" pitchFamily="18" charset="0"/>
                      </a:endParaRPr>
                    </a:p>
                  </a:txBody>
                  <a:tcPr marL="68580" marR="68580" marT="0" marB="0">
                    <a:lnL w="9525"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FCDFD7"/>
                    </a:solidFill>
                  </a:tcPr>
                </a:tc>
                <a:extLst>
                  <a:ext uri="{0D108BD9-81ED-4DB2-BD59-A6C34878D82A}">
                    <a16:rowId xmlns="" xmlns:a16="http://schemas.microsoft.com/office/drawing/2014/main" val="10003"/>
                  </a:ext>
                </a:extLst>
              </a:tr>
              <a:tr h="63279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a:latin typeface="+mn-lt"/>
                          <a:ea typeface="Calibri"/>
                          <a:cs typeface="Times New Roman" pitchFamily="18" charset="0"/>
                        </a:rPr>
                        <a:t>Должностное лицо, ответственное </a:t>
                      </a:r>
                      <a:br>
                        <a:rPr lang="ru-RU" sz="1000" dirty="0">
                          <a:latin typeface="+mn-lt"/>
                          <a:ea typeface="Calibri"/>
                          <a:cs typeface="Times New Roman" pitchFamily="18" charset="0"/>
                        </a:rPr>
                      </a:br>
                      <a:r>
                        <a:rPr lang="ru-RU" sz="1000" dirty="0">
                          <a:latin typeface="+mn-lt"/>
                          <a:ea typeface="Calibri"/>
                          <a:cs typeface="Times New Roman" pitchFamily="18" charset="0"/>
                        </a:rPr>
                        <a:t>за составление формы (ФИО)</a:t>
                      </a:r>
                    </a:p>
                    <a:p>
                      <a:endParaRPr lang="ru-RU" sz="1000" dirty="0">
                        <a:latin typeface="+mn-lt"/>
                        <a:cs typeface="Times New Roman" pitchFamily="18" charset="0"/>
                      </a:endParaRPr>
                    </a:p>
                  </a:txBody>
                  <a:tcPr marL="68580" marR="68580" marT="0" marB="0">
                    <a:lnL w="9525"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D3F5E2"/>
                    </a:solidFill>
                  </a:tcPr>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ru-RU" sz="1000" dirty="0">
                          <a:latin typeface="+mn-lt"/>
                          <a:ea typeface="Calibri"/>
                          <a:cs typeface="Times New Roman" pitchFamily="18" charset="0"/>
                        </a:rPr>
                        <a:t>Указан руководитель или лицо, которое </a:t>
                      </a:r>
                      <a:br>
                        <a:rPr lang="ru-RU" sz="1000" dirty="0">
                          <a:latin typeface="+mn-lt"/>
                          <a:ea typeface="Calibri"/>
                          <a:cs typeface="Times New Roman" pitchFamily="18" charset="0"/>
                        </a:rPr>
                      </a:br>
                      <a:r>
                        <a:rPr lang="ru-RU" sz="1000" dirty="0">
                          <a:latin typeface="+mn-lt"/>
                          <a:ea typeface="Calibri"/>
                          <a:cs typeface="Times New Roman" pitchFamily="18" charset="0"/>
                        </a:rPr>
                        <a:t>уже не работает в организации, а не лицо ответственное за составление формы</a:t>
                      </a:r>
                    </a:p>
                  </a:txBody>
                  <a:tcPr marL="68580" marR="68580" marT="0" marB="0">
                    <a:lnL w="9525"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FCDFD7"/>
                    </a:solidFill>
                  </a:tcPr>
                </a:tc>
                <a:extLst>
                  <a:ext uri="{0D108BD9-81ED-4DB2-BD59-A6C34878D82A}">
                    <a16:rowId xmlns="" xmlns:a16="http://schemas.microsoft.com/office/drawing/2014/main" val="10004"/>
                  </a:ext>
                </a:extLst>
              </a:tr>
              <a:tr h="421862">
                <a:tc>
                  <a:txBody>
                    <a:bodyPr/>
                    <a:lstStyle/>
                    <a:p>
                      <a:pPr algn="l">
                        <a:lnSpc>
                          <a:spcPct val="115000"/>
                        </a:lnSpc>
                        <a:spcAft>
                          <a:spcPts val="0"/>
                        </a:spcAft>
                      </a:pPr>
                      <a:r>
                        <a:rPr lang="ru-RU" sz="1000" dirty="0">
                          <a:latin typeface="+mn-lt"/>
                          <a:ea typeface="Calibri"/>
                          <a:cs typeface="Times New Roman" pitchFamily="18" charset="0"/>
                        </a:rPr>
                        <a:t>Контактный телефон</a:t>
                      </a:r>
                    </a:p>
                  </a:txBody>
                  <a:tcPr marL="68580" marR="68580" marT="0" marB="0">
                    <a:lnL w="9525"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D3F5E2"/>
                    </a:solidFill>
                  </a:tcPr>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ru-RU" sz="1000" dirty="0">
                          <a:latin typeface="+mn-lt"/>
                          <a:ea typeface="Calibri"/>
                          <a:cs typeface="Times New Roman" pitchFamily="18" charset="0"/>
                        </a:rPr>
                        <a:t>Указан с ошибками или не актуальный телефон исполнителя </a:t>
                      </a:r>
                    </a:p>
                  </a:txBody>
                  <a:tcPr marL="68580" marR="68580" marT="0" marB="0">
                    <a:lnL w="9525"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FCDFD7"/>
                    </a:solidFill>
                  </a:tcPr>
                </a:tc>
                <a:extLst>
                  <a:ext uri="{0D108BD9-81ED-4DB2-BD59-A6C34878D82A}">
                    <a16:rowId xmlns="" xmlns:a16="http://schemas.microsoft.com/office/drawing/2014/main" val="10005"/>
                  </a:ext>
                </a:extLst>
              </a:tr>
              <a:tr h="632793">
                <a:tc>
                  <a:txBody>
                    <a:bodyPr/>
                    <a:lstStyle/>
                    <a:p>
                      <a:pPr algn="l">
                        <a:lnSpc>
                          <a:spcPct val="115000"/>
                        </a:lnSpc>
                        <a:spcAft>
                          <a:spcPts val="0"/>
                        </a:spcAft>
                      </a:pPr>
                      <a:r>
                        <a:rPr lang="ru-RU" sz="1000" dirty="0">
                          <a:latin typeface="+mn-lt"/>
                          <a:ea typeface="Calibri"/>
                          <a:cs typeface="Times New Roman" pitchFamily="18" charset="0"/>
                        </a:rPr>
                        <a:t>Электронная почта</a:t>
                      </a:r>
                    </a:p>
                  </a:txBody>
                  <a:tcPr marL="68580" marR="68580" marT="0" marB="0">
                    <a:lnL w="9525"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D3F5E2"/>
                    </a:solidFill>
                  </a:tcPr>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ru-RU" sz="1000" dirty="0">
                          <a:latin typeface="+mn-lt"/>
                          <a:ea typeface="Calibri"/>
                          <a:cs typeface="Times New Roman" pitchFamily="18" charset="0"/>
                        </a:rPr>
                        <a:t>Указана с ошибками, указан адрес </a:t>
                      </a:r>
                      <a:r>
                        <a:rPr lang="ru-RU" sz="1000" dirty="0" err="1">
                          <a:latin typeface="+mn-lt"/>
                          <a:ea typeface="Calibri"/>
                          <a:cs typeface="Times New Roman" pitchFamily="18" charset="0"/>
                        </a:rPr>
                        <a:t>спецоператора</a:t>
                      </a:r>
                      <a:r>
                        <a:rPr lang="ru-RU" sz="1000" dirty="0">
                          <a:latin typeface="+mn-lt"/>
                          <a:ea typeface="Calibri"/>
                          <a:cs typeface="Times New Roman" pitchFamily="18" charset="0"/>
                        </a:rPr>
                        <a:t> или исполнителя, </a:t>
                      </a:r>
                      <a:br>
                        <a:rPr lang="ru-RU" sz="1000" dirty="0">
                          <a:latin typeface="+mn-lt"/>
                          <a:ea typeface="Calibri"/>
                          <a:cs typeface="Times New Roman" pitchFamily="18" charset="0"/>
                        </a:rPr>
                      </a:br>
                      <a:r>
                        <a:rPr lang="ru-RU" sz="1000" dirty="0">
                          <a:latin typeface="+mn-lt"/>
                          <a:ea typeface="Calibri"/>
                          <a:cs typeface="Times New Roman" pitchFamily="18" charset="0"/>
                        </a:rPr>
                        <a:t>который уже не работает в организации</a:t>
                      </a:r>
                    </a:p>
                  </a:txBody>
                  <a:tcPr marL="68580" marR="68580" marT="0" marB="0">
                    <a:lnL w="9525" cap="flat" cmpd="sng" algn="ctr">
                      <a:solidFill>
                        <a:srgbClr val="838383"/>
                      </a:solidFill>
                      <a:prstDash val="solid"/>
                      <a:round/>
                      <a:headEnd type="none" w="med" len="med"/>
                      <a:tailEnd type="none" w="med" len="med"/>
                    </a:lnL>
                    <a:lnR w="9525" cap="flat" cmpd="sng" algn="ctr">
                      <a:solidFill>
                        <a:srgbClr val="838383"/>
                      </a:solidFill>
                      <a:prstDash val="solid"/>
                      <a:round/>
                      <a:headEnd type="none" w="med" len="med"/>
                      <a:tailEnd type="none" w="med" len="med"/>
                    </a:lnR>
                    <a:lnT w="9525" cap="flat" cmpd="sng" algn="ctr">
                      <a:solidFill>
                        <a:srgbClr val="838383"/>
                      </a:solidFill>
                      <a:prstDash val="solid"/>
                      <a:round/>
                      <a:headEnd type="none" w="med" len="med"/>
                      <a:tailEnd type="none" w="med" len="med"/>
                    </a:lnT>
                    <a:lnB w="9525" cap="flat" cmpd="sng" algn="ctr">
                      <a:solidFill>
                        <a:srgbClr val="838383"/>
                      </a:solidFill>
                      <a:prstDash val="solid"/>
                      <a:round/>
                      <a:headEnd type="none" w="med" len="med"/>
                      <a:tailEnd type="none" w="med" len="med"/>
                    </a:lnB>
                    <a:solidFill>
                      <a:srgbClr val="FCDFD7"/>
                    </a:solidFill>
                  </a:tcPr>
                </a:tc>
                <a:extLst>
                  <a:ext uri="{0D108BD9-81ED-4DB2-BD59-A6C34878D82A}">
                    <a16:rowId xmlns="" xmlns:a16="http://schemas.microsoft.com/office/drawing/2014/main" val="10006"/>
                  </a:ext>
                </a:extLst>
              </a:tr>
            </a:tbl>
          </a:graphicData>
        </a:graphic>
      </p:graphicFrame>
      <p:sp>
        <p:nvSpPr>
          <p:cNvPr id="8" name="Текст 36"/>
          <p:cNvSpPr>
            <a:spLocks noGrp="1"/>
          </p:cNvSpPr>
          <p:nvPr>
            <p:ph type="body" sz="quarter" idx="4294967295"/>
          </p:nvPr>
        </p:nvSpPr>
        <p:spPr>
          <a:xfrm>
            <a:off x="6156000" y="1779662"/>
            <a:ext cx="2988000" cy="1944216"/>
          </a:xfrm>
          <a:prstGeom prst="rect">
            <a:avLst/>
          </a:prstGeom>
        </p:spPr>
        <p:txBody>
          <a:bodyPr/>
          <a:lstStyle/>
          <a:p>
            <a:pPr marL="0" indent="0">
              <a:buNone/>
            </a:pPr>
            <a:r>
              <a:rPr lang="ru-RU" sz="1200" b="1" dirty="0">
                <a:solidFill>
                  <a:srgbClr val="E36846"/>
                </a:solidFill>
                <a:cs typeface="Times New Roman" pitchFamily="18" charset="0"/>
              </a:rPr>
              <a:t>Важно!</a:t>
            </a:r>
            <a:r>
              <a:rPr lang="ru-RU" sz="1200" dirty="0">
                <a:solidFill>
                  <a:srgbClr val="E36846"/>
                </a:solidFill>
                <a:cs typeface="Times New Roman" pitchFamily="18" charset="0"/>
              </a:rPr>
              <a:t> </a:t>
            </a:r>
            <a:r>
              <a:rPr lang="ru-RU" sz="1200" dirty="0">
                <a:cs typeface="Times New Roman" pitchFamily="18" charset="0"/>
              </a:rPr>
              <a:t>Указанные недочеты </a:t>
            </a:r>
            <a:br>
              <a:rPr lang="ru-RU" sz="1200" dirty="0">
                <a:cs typeface="Times New Roman" pitchFamily="18" charset="0"/>
              </a:rPr>
            </a:br>
            <a:r>
              <a:rPr lang="ru-RU" sz="1200" dirty="0">
                <a:cs typeface="Times New Roman" pitchFamily="18" charset="0"/>
              </a:rPr>
              <a:t>при заполнении титульного листа приводят к невозможности оперативно связаться с исполнителем при обнаружении ошибки и могут повлечь за собой </a:t>
            </a:r>
            <a:r>
              <a:rPr lang="ru-RU" sz="1200" b="1" dirty="0">
                <a:solidFill>
                  <a:srgbClr val="E36846"/>
                </a:solidFill>
                <a:cs typeface="Times New Roman" pitchFamily="18" charset="0"/>
              </a:rPr>
              <a:t>принятие мер административного воздействия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 xmlns:a16="http://schemas.microsoft.com/office/drawing/2014/main" id="{278EDDC6-2CB2-4340-8C87-B7FCF3E8139C}"/>
              </a:ext>
            </a:extLst>
          </p:cNvPr>
          <p:cNvSpPr/>
          <p:nvPr/>
        </p:nvSpPr>
        <p:spPr>
          <a:xfrm>
            <a:off x="328289" y="3508014"/>
            <a:ext cx="8280000" cy="1440000"/>
          </a:xfrm>
          <a:prstGeom prst="roundRect">
            <a:avLst>
              <a:gd name="adj" fmla="val 5487"/>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rgbClr val="363194"/>
              </a:solidFill>
            </a:endParaRPr>
          </a:p>
        </p:txBody>
      </p:sp>
      <p:sp>
        <p:nvSpPr>
          <p:cNvPr id="4" name="Прямоугольник 3"/>
          <p:cNvSpPr/>
          <p:nvPr/>
        </p:nvSpPr>
        <p:spPr>
          <a:xfrm>
            <a:off x="343920" y="555526"/>
            <a:ext cx="8280920" cy="2708434"/>
          </a:xfrm>
          <a:prstGeom prst="rect">
            <a:avLst/>
          </a:prstGeom>
          <a:noFill/>
        </p:spPr>
        <p:style>
          <a:lnRef idx="0">
            <a:scrgbClr r="0" g="0" b="0"/>
          </a:lnRef>
          <a:fillRef idx="1003">
            <a:schemeClr val="lt1"/>
          </a:fillRef>
          <a:effectRef idx="0">
            <a:scrgbClr r="0" g="0" b="0"/>
          </a:effectRef>
          <a:fontRef idx="major"/>
        </p:style>
        <p:txBody>
          <a:bodyPr wrap="square">
            <a:spAutoFit/>
          </a:bodyPr>
          <a:lstStyle/>
          <a:p>
            <a:r>
              <a:rPr lang="ru-RU" sz="1600" b="1" dirty="0">
                <a:solidFill>
                  <a:srgbClr val="363194"/>
                </a:solidFill>
                <a:latin typeface="+mn-lt"/>
                <a:cs typeface="Times New Roman" pitchFamily="18" charset="0"/>
              </a:rPr>
              <a:t>Не включаются в состав основных фондов и не отражаются в форме:</a:t>
            </a:r>
          </a:p>
          <a:p>
            <a:pPr marL="285750" indent="-285750">
              <a:buFont typeface="Arial" panose="020B0604020202020204" pitchFamily="34" charset="0"/>
              <a:buChar char="•"/>
            </a:pPr>
            <a:endParaRPr lang="ru-RU" sz="1400" dirty="0">
              <a:solidFill>
                <a:srgbClr val="002060"/>
              </a:solidFill>
              <a:latin typeface="+mn-lt"/>
              <a:cs typeface="Times New Roman" pitchFamily="18" charset="0"/>
            </a:endParaRPr>
          </a:p>
          <a:p>
            <a:pPr marL="285750" indent="-285750">
              <a:buFont typeface="Arial" panose="020B0604020202020204" pitchFamily="34" charset="0"/>
              <a:buChar char="•"/>
            </a:pPr>
            <a:r>
              <a:rPr lang="ru-RU" sz="1400" dirty="0">
                <a:solidFill>
                  <a:srgbClr val="282A2E"/>
                </a:solidFill>
                <a:latin typeface="+mn-lt"/>
                <a:cs typeface="Times New Roman" pitchFamily="18" charset="0"/>
              </a:rPr>
              <a:t>объекты, учитываемые в бухгалтерском балансе в группе статей "Основные средства", статье "земельные участки и объекты природопользования"; в статистике они относятся </a:t>
            </a:r>
            <a:br>
              <a:rPr lang="ru-RU" sz="1400" dirty="0">
                <a:solidFill>
                  <a:srgbClr val="282A2E"/>
                </a:solidFill>
                <a:latin typeface="+mn-lt"/>
                <a:cs typeface="Times New Roman" pitchFamily="18" charset="0"/>
              </a:rPr>
            </a:br>
            <a:r>
              <a:rPr lang="ru-RU" sz="1400" dirty="0">
                <a:solidFill>
                  <a:srgbClr val="282A2E"/>
                </a:solidFill>
                <a:latin typeface="+mn-lt"/>
                <a:cs typeface="Times New Roman" pitchFamily="18" charset="0"/>
              </a:rPr>
              <a:t>к непроизведенным активам;</a:t>
            </a:r>
          </a:p>
          <a:p>
            <a:pPr marL="285750" indent="-285750">
              <a:buFont typeface="Arial" panose="020B0604020202020204" pitchFamily="34" charset="0"/>
              <a:buChar char="•"/>
            </a:pPr>
            <a:r>
              <a:rPr lang="ru-RU" sz="1400" dirty="0">
                <a:solidFill>
                  <a:srgbClr val="282A2E"/>
                </a:solidFill>
                <a:latin typeface="+mn-lt"/>
                <a:cs typeface="Times New Roman" pitchFamily="18" charset="0"/>
              </a:rPr>
              <a:t>нематериальные непроизведенные активы: обращающиеся контракты, договора аренды </a:t>
            </a:r>
            <a:br>
              <a:rPr lang="ru-RU" sz="1400" dirty="0">
                <a:solidFill>
                  <a:srgbClr val="282A2E"/>
                </a:solidFill>
                <a:latin typeface="+mn-lt"/>
                <a:cs typeface="Times New Roman" pitchFamily="18" charset="0"/>
              </a:rPr>
            </a:br>
            <a:r>
              <a:rPr lang="ru-RU" sz="1400" dirty="0">
                <a:solidFill>
                  <a:srgbClr val="282A2E"/>
                </a:solidFill>
                <a:latin typeface="+mn-lt"/>
                <a:cs typeface="Times New Roman" pitchFamily="18" charset="0"/>
              </a:rPr>
              <a:t>и лицензии, а также маркетинговые активы (в том числе "торговые знаки") и гудвилл </a:t>
            </a:r>
            <a:br>
              <a:rPr lang="ru-RU" sz="1400" dirty="0">
                <a:solidFill>
                  <a:srgbClr val="282A2E"/>
                </a:solidFill>
                <a:latin typeface="+mn-lt"/>
                <a:cs typeface="Times New Roman" pitchFamily="18" charset="0"/>
              </a:rPr>
            </a:br>
            <a:r>
              <a:rPr lang="ru-RU" sz="1400" dirty="0">
                <a:solidFill>
                  <a:srgbClr val="282A2E"/>
                </a:solidFill>
                <a:latin typeface="+mn-lt"/>
                <a:cs typeface="Times New Roman" pitchFamily="18" charset="0"/>
              </a:rPr>
              <a:t>(деловая репутация организаций);</a:t>
            </a:r>
          </a:p>
          <a:p>
            <a:pPr marL="285750" indent="-285750">
              <a:buFont typeface="Arial" panose="020B0604020202020204" pitchFamily="34" charset="0"/>
              <a:buChar char="•"/>
            </a:pPr>
            <a:r>
              <a:rPr lang="ru-RU" sz="1400" dirty="0">
                <a:solidFill>
                  <a:srgbClr val="282A2E"/>
                </a:solidFill>
                <a:latin typeface="+mn-lt"/>
                <a:cs typeface="Times New Roman" pitchFamily="18" charset="0"/>
              </a:rPr>
              <a:t>драгоценности, ювелирные изделия, произведения искусства; в статистике они относятся </a:t>
            </a:r>
            <a:br>
              <a:rPr lang="ru-RU" sz="1400" dirty="0">
                <a:solidFill>
                  <a:srgbClr val="282A2E"/>
                </a:solidFill>
                <a:latin typeface="+mn-lt"/>
                <a:cs typeface="Times New Roman" pitchFamily="18" charset="0"/>
              </a:rPr>
            </a:br>
            <a:r>
              <a:rPr lang="ru-RU" sz="1400" dirty="0">
                <a:solidFill>
                  <a:srgbClr val="282A2E"/>
                </a:solidFill>
                <a:latin typeface="+mn-lt"/>
                <a:cs typeface="Times New Roman" pitchFamily="18" charset="0"/>
              </a:rPr>
              <a:t>к ценностям;</a:t>
            </a:r>
          </a:p>
          <a:p>
            <a:pPr marL="285750" indent="-285750">
              <a:buFont typeface="Arial" panose="020B0604020202020204" pitchFamily="34" charset="0"/>
              <a:buChar char="•"/>
            </a:pPr>
            <a:r>
              <a:rPr lang="ru-RU" sz="1400" dirty="0">
                <a:solidFill>
                  <a:srgbClr val="282A2E"/>
                </a:solidFill>
                <a:latin typeface="+mn-lt"/>
                <a:cs typeface="Times New Roman" pitchFamily="18" charset="0"/>
              </a:rPr>
              <a:t>активы, отвечающие определению основных фондов, но имеющие стоимость не более 100000 рублей за единицу.</a:t>
            </a:r>
          </a:p>
        </p:txBody>
      </p:sp>
      <p:sp>
        <p:nvSpPr>
          <p:cNvPr id="5" name="Прямоугольник 4"/>
          <p:cNvSpPr/>
          <p:nvPr/>
        </p:nvSpPr>
        <p:spPr>
          <a:xfrm>
            <a:off x="432432" y="3634447"/>
            <a:ext cx="8028000" cy="1169551"/>
          </a:xfrm>
          <a:prstGeom prst="rect">
            <a:avLst/>
          </a:prstGeom>
          <a:noFill/>
          <a:effectLst/>
        </p:spPr>
        <p:style>
          <a:lnRef idx="0">
            <a:scrgbClr r="0" g="0" b="0"/>
          </a:lnRef>
          <a:fillRef idx="1003">
            <a:schemeClr val="lt1"/>
          </a:fillRef>
          <a:effectRef idx="0">
            <a:scrgbClr r="0" g="0" b="0"/>
          </a:effectRef>
          <a:fontRef idx="major"/>
        </p:style>
        <p:txBody>
          <a:bodyPr wrap="square">
            <a:spAutoFit/>
          </a:bodyPr>
          <a:lstStyle/>
          <a:p>
            <a:pPr indent="457200"/>
            <a:r>
              <a:rPr lang="ru-RU" sz="1400" b="1" dirty="0">
                <a:solidFill>
                  <a:srgbClr val="282A2E"/>
                </a:solidFill>
                <a:latin typeface="+mn-lt"/>
                <a:cs typeface="Times New Roman" pitchFamily="18" charset="0"/>
              </a:rPr>
              <a:t>Таким образом, в форме N 11 начиная с отчета за 2022 отчетный год организация отражает только данные об основных средствах, учитываемых на счетах по учету основных средств и имеющих стоимость от 100 000 рублей за единицу и выше. Данные </a:t>
            </a:r>
            <a:br>
              <a:rPr lang="ru-RU" sz="1400" b="1" dirty="0">
                <a:solidFill>
                  <a:srgbClr val="282A2E"/>
                </a:solidFill>
                <a:latin typeface="+mn-lt"/>
                <a:cs typeface="Times New Roman" pitchFamily="18" charset="0"/>
              </a:rPr>
            </a:br>
            <a:r>
              <a:rPr lang="ru-RU" sz="1400" b="1" dirty="0">
                <a:solidFill>
                  <a:srgbClr val="282A2E"/>
                </a:solidFill>
                <a:latin typeface="+mn-lt"/>
                <a:cs typeface="Times New Roman" pitchFamily="18" charset="0"/>
              </a:rPr>
              <a:t>об основных средствах, имеющих стоимость ниже указанного стоимостного лимита, </a:t>
            </a:r>
            <a:br>
              <a:rPr lang="ru-RU" sz="1400" b="1" dirty="0">
                <a:solidFill>
                  <a:srgbClr val="282A2E"/>
                </a:solidFill>
                <a:latin typeface="+mn-lt"/>
                <a:cs typeface="Times New Roman" pitchFamily="18" charset="0"/>
              </a:rPr>
            </a:br>
            <a:r>
              <a:rPr lang="ru-RU" sz="1400" b="1" dirty="0">
                <a:solidFill>
                  <a:srgbClr val="282A2E"/>
                </a:solidFill>
                <a:latin typeface="+mn-lt"/>
                <a:cs typeface="Times New Roman" pitchFamily="18" charset="0"/>
              </a:rPr>
              <a:t>в форме не отражаются ни в наличии на начало года, ни в движении в течение года.</a:t>
            </a:r>
          </a:p>
        </p:txBody>
      </p:sp>
    </p:spTree>
  </p:cSld>
  <p:clrMapOvr>
    <a:masterClrMapping/>
  </p:clrMapOvr>
</p:sld>
</file>

<file path=ppt/theme/theme1.xml><?xml version="1.0" encoding="utf-8"?>
<a:theme xmlns:a="http://schemas.openxmlformats.org/drawingml/2006/main" name="Титульный слайд">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лайд &quot;Содержание&quot;">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Слайды &quot;Раздел&quot;">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Информационные слайды">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6067</TotalTime>
  <Words>4676</Words>
  <Application>Microsoft Office PowerPoint</Application>
  <PresentationFormat>Экран (16:9)</PresentationFormat>
  <Paragraphs>439</Paragraphs>
  <Slides>32</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32</vt:i4>
      </vt:variant>
    </vt:vector>
  </HeadingPairs>
  <TitlesOfParts>
    <vt:vector size="36" baseType="lpstr">
      <vt:lpstr>Титульный слайд</vt:lpstr>
      <vt:lpstr>Слайд "Содержание"</vt:lpstr>
      <vt:lpstr>Слайды "Раздел"</vt:lpstr>
      <vt:lpstr>Информационные слайды</vt:lpstr>
      <vt:lpstr>ОБ ОСОБЕННОСТЯХ ЗАПОЛНЕНИЯ ФОРМЫ № 11 «СВЕДЕНИЯ О НАЛИЧИИ  И ДВИЖЕНИИ ОСНОВНЫХ ФОНДОВ (СРЕДСТВ) И ДРУГИХ НЕФИНАНСОВЫХ АКТИВОВ» ЗА 2023 ГОД </vt:lpstr>
      <vt:lpstr>Слайд 2</vt:lpstr>
      <vt:lpstr>1</vt:lpstr>
      <vt:lpstr>Слайд 4</vt:lpstr>
      <vt:lpstr>Слайд 5</vt:lpstr>
      <vt:lpstr>Слайд 6</vt:lpstr>
      <vt:lpstr>2</vt:lpstr>
      <vt:lpstr>ЗАПОЛНЕНИЕ ТИТУЛЬНОГО ЛИСТА</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3</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Иванова Ксения Андреевна</dc:creator>
  <cp:lastModifiedBy>P61_SirotkinaMV</cp:lastModifiedBy>
  <cp:revision>496</cp:revision>
  <dcterms:created xsi:type="dcterms:W3CDTF">2023-01-11T08:33:01Z</dcterms:created>
  <dcterms:modified xsi:type="dcterms:W3CDTF">2024-02-15T14:13:08Z</dcterms:modified>
</cp:coreProperties>
</file>